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467" r:id="rId3"/>
    <p:sldId id="468" r:id="rId4"/>
    <p:sldId id="262" r:id="rId5"/>
    <p:sldId id="257" r:id="rId6"/>
    <p:sldId id="464" r:id="rId7"/>
    <p:sldId id="261" r:id="rId8"/>
    <p:sldId id="469" r:id="rId9"/>
    <p:sldId id="4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28"/>
    <a:srgbClr val="FF2B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5" d="100"/>
          <a:sy n="115" d="100"/>
        </p:scale>
        <p:origin x="5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04546-1147-4AA5-9653-378780820D80}" type="datetimeFigureOut">
              <a:rPr lang="en-GB" smtClean="0"/>
              <a:t>17/02/2023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7FA1A-6105-4BAD-B9B1-0ECB30956241}" type="slidenum">
              <a:rPr lang="en-GB" smtClean="0"/>
              <a:t>‹#›</a:t>
            </a:fld>
            <a:endParaRPr lang="en-GB"/>
          </a:p>
        </p:txBody>
      </p:sp>
    </p:spTree>
    <p:extLst>
      <p:ext uri="{BB962C8B-B14F-4D97-AF65-F5344CB8AC3E}">
        <p14:creationId xmlns:p14="http://schemas.microsoft.com/office/powerpoint/2010/main" val="415625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900E84-0B1D-4CF7-B67A-C1ACB121B5A7}"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65F12-D995-4878-A4E9-1226438C76B8}" type="slidenum">
              <a:rPr lang="en-GB" smtClean="0"/>
              <a:t>‹#›</a:t>
            </a:fld>
            <a:endParaRPr lang="en-GB"/>
          </a:p>
        </p:txBody>
      </p:sp>
    </p:spTree>
    <p:extLst>
      <p:ext uri="{BB962C8B-B14F-4D97-AF65-F5344CB8AC3E}">
        <p14:creationId xmlns:p14="http://schemas.microsoft.com/office/powerpoint/2010/main" val="5856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900E84-0B1D-4CF7-B67A-C1ACB121B5A7}"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965F12-D995-4878-A4E9-1226438C76B8}" type="slidenum">
              <a:rPr lang="en-GB" smtClean="0"/>
              <a:t>‹#›</a:t>
            </a:fld>
            <a:endParaRPr lang="en-GB"/>
          </a:p>
        </p:txBody>
      </p:sp>
    </p:spTree>
    <p:extLst>
      <p:ext uri="{BB962C8B-B14F-4D97-AF65-F5344CB8AC3E}">
        <p14:creationId xmlns:p14="http://schemas.microsoft.com/office/powerpoint/2010/main" val="1672877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900E84-0B1D-4CF7-B67A-C1ACB121B5A7}" type="datetimeFigureOut">
              <a:rPr lang="en-GB" smtClean="0"/>
              <a:t>17/02/2023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965F12-D995-4878-A4E9-1226438C76B8}" type="slidenum">
              <a:rPr lang="en-GB" smtClean="0"/>
              <a:t>‹#›</a:t>
            </a:fld>
            <a:endParaRPr lang="en-GB"/>
          </a:p>
        </p:txBody>
      </p:sp>
    </p:spTree>
    <p:extLst>
      <p:ext uri="{BB962C8B-B14F-4D97-AF65-F5344CB8AC3E}">
        <p14:creationId xmlns:p14="http://schemas.microsoft.com/office/powerpoint/2010/main" val="311522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900E84-0B1D-4CF7-B67A-C1ACB121B5A7}" type="datetimeFigureOut">
              <a:rPr lang="en-GB" smtClean="0"/>
              <a:t>17/02/2023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965F12-D995-4878-A4E9-1226438C76B8}" type="slidenum">
              <a:rPr lang="en-GB" smtClean="0"/>
              <a:t>‹#›</a:t>
            </a:fld>
            <a:endParaRPr lang="en-GB"/>
          </a:p>
        </p:txBody>
      </p:sp>
    </p:spTree>
    <p:extLst>
      <p:ext uri="{BB962C8B-B14F-4D97-AF65-F5344CB8AC3E}">
        <p14:creationId xmlns:p14="http://schemas.microsoft.com/office/powerpoint/2010/main" val="3808123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00E84-0B1D-4CF7-B67A-C1ACB121B5A7}" type="datetimeFigureOut">
              <a:rPr lang="en-GB" smtClean="0"/>
              <a:t>17/02/2023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965F12-D995-4878-A4E9-1226438C76B8}" type="slidenum">
              <a:rPr lang="en-GB" smtClean="0"/>
              <a:t>‹#›</a:t>
            </a:fld>
            <a:endParaRPr lang="en-GB"/>
          </a:p>
        </p:txBody>
      </p:sp>
    </p:spTree>
    <p:extLst>
      <p:ext uri="{BB962C8B-B14F-4D97-AF65-F5344CB8AC3E}">
        <p14:creationId xmlns:p14="http://schemas.microsoft.com/office/powerpoint/2010/main" val="2079734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900E84-0B1D-4CF7-B67A-C1ACB121B5A7}"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965F12-D995-4878-A4E9-1226438C76B8}" type="slidenum">
              <a:rPr lang="en-GB" smtClean="0"/>
              <a:t>‹#›</a:t>
            </a:fld>
            <a:endParaRPr lang="en-GB"/>
          </a:p>
        </p:txBody>
      </p:sp>
    </p:spTree>
    <p:extLst>
      <p:ext uri="{BB962C8B-B14F-4D97-AF65-F5344CB8AC3E}">
        <p14:creationId xmlns:p14="http://schemas.microsoft.com/office/powerpoint/2010/main" val="1069644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900E84-0B1D-4CF7-B67A-C1ACB121B5A7}"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965F12-D995-4878-A4E9-1226438C76B8}" type="slidenum">
              <a:rPr lang="en-GB" smtClean="0"/>
              <a:t>‹#›</a:t>
            </a:fld>
            <a:endParaRPr lang="en-GB"/>
          </a:p>
        </p:txBody>
      </p:sp>
    </p:spTree>
    <p:extLst>
      <p:ext uri="{BB962C8B-B14F-4D97-AF65-F5344CB8AC3E}">
        <p14:creationId xmlns:p14="http://schemas.microsoft.com/office/powerpoint/2010/main" val="931937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00E84-0B1D-4CF7-B67A-C1ACB121B5A7}"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65F12-D995-4878-A4E9-1226438C76B8}" type="slidenum">
              <a:rPr lang="en-GB" smtClean="0"/>
              <a:t>‹#›</a:t>
            </a:fld>
            <a:endParaRPr lang="en-GB"/>
          </a:p>
        </p:txBody>
      </p:sp>
    </p:spTree>
    <p:extLst>
      <p:ext uri="{BB962C8B-B14F-4D97-AF65-F5344CB8AC3E}">
        <p14:creationId xmlns:p14="http://schemas.microsoft.com/office/powerpoint/2010/main" val="12599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00E84-0B1D-4CF7-B67A-C1ACB121B5A7}"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65F12-D995-4878-A4E9-1226438C76B8}" type="slidenum">
              <a:rPr lang="en-GB" smtClean="0"/>
              <a:t>‹#›</a:t>
            </a:fld>
            <a:endParaRPr lang="en-GB"/>
          </a:p>
        </p:txBody>
      </p:sp>
    </p:spTree>
    <p:extLst>
      <p:ext uri="{BB962C8B-B14F-4D97-AF65-F5344CB8AC3E}">
        <p14:creationId xmlns:p14="http://schemas.microsoft.com/office/powerpoint/2010/main" val="420830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A9B0-90E6-4707-BCD6-8CCD6F4DB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D7FC91-E772-45E8-86EE-63CB77B71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DADFDE-9A9E-4132-8BF6-AAE7518882A0}"/>
              </a:ext>
            </a:extLst>
          </p:cNvPr>
          <p:cNvSpPr>
            <a:spLocks noGrp="1"/>
          </p:cNvSpPr>
          <p:nvPr>
            <p:ph type="dt" sz="half" idx="10"/>
          </p:nvPr>
        </p:nvSpPr>
        <p:spPr/>
        <p:txBody>
          <a:bodyPr/>
          <a:lstStyle/>
          <a:p>
            <a:fld id="{B9498CAF-AC9E-45B0-BDC0-231209F1452D}" type="datetimeFigureOut">
              <a:rPr lang="en-GB" smtClean="0"/>
              <a:t>17/02/2023</a:t>
            </a:fld>
            <a:endParaRPr lang="en-GB"/>
          </a:p>
        </p:txBody>
      </p:sp>
      <p:sp>
        <p:nvSpPr>
          <p:cNvPr id="5" name="Footer Placeholder 4">
            <a:extLst>
              <a:ext uri="{FF2B5EF4-FFF2-40B4-BE49-F238E27FC236}">
                <a16:creationId xmlns:a16="http://schemas.microsoft.com/office/drawing/2014/main" id="{F86688CE-ED8A-4DC8-8D52-3B37414A3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147FB-A1E0-4099-8DED-1CA2FC52E3CE}"/>
              </a:ext>
            </a:extLst>
          </p:cNvPr>
          <p:cNvSpPr>
            <a:spLocks noGrp="1"/>
          </p:cNvSpPr>
          <p:nvPr>
            <p:ph type="sldNum" sz="quarter" idx="12"/>
          </p:nvPr>
        </p:nvSpPr>
        <p:spPr/>
        <p:txBody>
          <a:bodyPr/>
          <a:lstStyle/>
          <a:p>
            <a:fld id="{FBCACDF4-6929-47E2-BC58-56A14A30AD35}" type="slidenum">
              <a:rPr lang="en-GB" smtClean="0"/>
              <a:t>‹#›</a:t>
            </a:fld>
            <a:endParaRPr lang="en-GB"/>
          </a:p>
        </p:txBody>
      </p:sp>
      <p:sp>
        <p:nvSpPr>
          <p:cNvPr id="9" name="Rectangle 8">
            <a:extLst>
              <a:ext uri="{FF2B5EF4-FFF2-40B4-BE49-F238E27FC236}">
                <a16:creationId xmlns:a16="http://schemas.microsoft.com/office/drawing/2014/main" id="{DD8B3EEC-030B-443C-A356-E87E08E4133F}"/>
              </a:ext>
            </a:extLst>
          </p:cNvPr>
          <p:cNvSpPr/>
          <p:nvPr userDrawn="1"/>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 name="Picture 9" descr="A picture containing drawing&#10;&#10;Description automatically generated">
            <a:extLst>
              <a:ext uri="{FF2B5EF4-FFF2-40B4-BE49-F238E27FC236}">
                <a16:creationId xmlns:a16="http://schemas.microsoft.com/office/drawing/2014/main" id="{72AD677C-E59E-4224-924D-A84BDDAAB5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6737"/>
          <a:stretch/>
        </p:blipFill>
        <p:spPr>
          <a:xfrm>
            <a:off x="3686842" y="4948640"/>
            <a:ext cx="5055882" cy="1909360"/>
          </a:xfrm>
          <a:prstGeom prst="rect">
            <a:avLst/>
          </a:prstGeom>
        </p:spPr>
      </p:pic>
    </p:spTree>
    <p:extLst>
      <p:ext uri="{BB962C8B-B14F-4D97-AF65-F5344CB8AC3E}">
        <p14:creationId xmlns:p14="http://schemas.microsoft.com/office/powerpoint/2010/main" val="332842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A9B0-90E6-4707-BCD6-8CCD6F4DB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D7FC91-E772-45E8-86EE-63CB77B71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DADFDE-9A9E-4132-8BF6-AAE7518882A0}"/>
              </a:ext>
            </a:extLst>
          </p:cNvPr>
          <p:cNvSpPr>
            <a:spLocks noGrp="1"/>
          </p:cNvSpPr>
          <p:nvPr>
            <p:ph type="dt" sz="half" idx="10"/>
          </p:nvPr>
        </p:nvSpPr>
        <p:spPr/>
        <p:txBody>
          <a:bodyPr/>
          <a:lstStyle/>
          <a:p>
            <a:fld id="{B9498CAF-AC9E-45B0-BDC0-231209F1452D}" type="datetimeFigureOut">
              <a:rPr lang="en-GB" smtClean="0"/>
              <a:t>17/02/2023</a:t>
            </a:fld>
            <a:endParaRPr lang="en-GB"/>
          </a:p>
        </p:txBody>
      </p:sp>
      <p:sp>
        <p:nvSpPr>
          <p:cNvPr id="5" name="Footer Placeholder 4">
            <a:extLst>
              <a:ext uri="{FF2B5EF4-FFF2-40B4-BE49-F238E27FC236}">
                <a16:creationId xmlns:a16="http://schemas.microsoft.com/office/drawing/2014/main" id="{F86688CE-ED8A-4DC8-8D52-3B37414A3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147FB-A1E0-4099-8DED-1CA2FC52E3CE}"/>
              </a:ext>
            </a:extLst>
          </p:cNvPr>
          <p:cNvSpPr>
            <a:spLocks noGrp="1"/>
          </p:cNvSpPr>
          <p:nvPr>
            <p:ph type="sldNum" sz="quarter" idx="12"/>
          </p:nvPr>
        </p:nvSpPr>
        <p:spPr/>
        <p:txBody>
          <a:bodyPr/>
          <a:lstStyle/>
          <a:p>
            <a:fld id="{FBCACDF4-6929-47E2-BC58-56A14A30AD35}" type="slidenum">
              <a:rPr lang="en-GB" smtClean="0"/>
              <a:t>‹#›</a:t>
            </a:fld>
            <a:endParaRPr lang="en-GB"/>
          </a:p>
        </p:txBody>
      </p:sp>
      <p:sp>
        <p:nvSpPr>
          <p:cNvPr id="9" name="Rectangle 8">
            <a:extLst>
              <a:ext uri="{FF2B5EF4-FFF2-40B4-BE49-F238E27FC236}">
                <a16:creationId xmlns:a16="http://schemas.microsoft.com/office/drawing/2014/main" id="{DD8B3EEC-030B-443C-A356-E87E08E4133F}"/>
              </a:ext>
            </a:extLst>
          </p:cNvPr>
          <p:cNvSpPr/>
          <p:nvPr userDrawn="1"/>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1" name="Picture 10" descr="A picture containing drawing&#10;&#10;Description automatically generated">
            <a:extLst>
              <a:ext uri="{FF2B5EF4-FFF2-40B4-BE49-F238E27FC236}">
                <a16:creationId xmlns:a16="http://schemas.microsoft.com/office/drawing/2014/main" id="{DA946B33-2C94-430A-8469-8E2A4BB292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6737"/>
          <a:stretch/>
        </p:blipFill>
        <p:spPr>
          <a:xfrm>
            <a:off x="4692682" y="5336602"/>
            <a:ext cx="3514058" cy="1327088"/>
          </a:xfrm>
          <a:prstGeom prst="rect">
            <a:avLst/>
          </a:prstGeom>
        </p:spPr>
      </p:pic>
    </p:spTree>
    <p:extLst>
      <p:ext uri="{BB962C8B-B14F-4D97-AF65-F5344CB8AC3E}">
        <p14:creationId xmlns:p14="http://schemas.microsoft.com/office/powerpoint/2010/main" val="325012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A9B0-90E6-4707-BCD6-8CCD6F4DB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D7FC91-E772-45E8-86EE-63CB77B71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DADFDE-9A9E-4132-8BF6-AAE7518882A0}"/>
              </a:ext>
            </a:extLst>
          </p:cNvPr>
          <p:cNvSpPr>
            <a:spLocks noGrp="1"/>
          </p:cNvSpPr>
          <p:nvPr>
            <p:ph type="dt" sz="half" idx="10"/>
          </p:nvPr>
        </p:nvSpPr>
        <p:spPr/>
        <p:txBody>
          <a:bodyPr/>
          <a:lstStyle/>
          <a:p>
            <a:fld id="{B9498CAF-AC9E-45B0-BDC0-231209F1452D}" type="datetimeFigureOut">
              <a:rPr lang="en-GB" smtClean="0"/>
              <a:t>17/02/2023</a:t>
            </a:fld>
            <a:endParaRPr lang="en-GB"/>
          </a:p>
        </p:txBody>
      </p:sp>
      <p:sp>
        <p:nvSpPr>
          <p:cNvPr id="5" name="Footer Placeholder 4">
            <a:extLst>
              <a:ext uri="{FF2B5EF4-FFF2-40B4-BE49-F238E27FC236}">
                <a16:creationId xmlns:a16="http://schemas.microsoft.com/office/drawing/2014/main" id="{F86688CE-ED8A-4DC8-8D52-3B37414A3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147FB-A1E0-4099-8DED-1CA2FC52E3CE}"/>
              </a:ext>
            </a:extLst>
          </p:cNvPr>
          <p:cNvSpPr>
            <a:spLocks noGrp="1"/>
          </p:cNvSpPr>
          <p:nvPr>
            <p:ph type="sldNum" sz="quarter" idx="12"/>
          </p:nvPr>
        </p:nvSpPr>
        <p:spPr/>
        <p:txBody>
          <a:bodyPr/>
          <a:lstStyle/>
          <a:p>
            <a:fld id="{FBCACDF4-6929-47E2-BC58-56A14A30AD35}" type="slidenum">
              <a:rPr lang="en-GB" smtClean="0"/>
              <a:t>‹#›</a:t>
            </a:fld>
            <a:endParaRPr lang="en-GB"/>
          </a:p>
        </p:txBody>
      </p:sp>
      <p:sp>
        <p:nvSpPr>
          <p:cNvPr id="9" name="Rectangle 8">
            <a:extLst>
              <a:ext uri="{FF2B5EF4-FFF2-40B4-BE49-F238E27FC236}">
                <a16:creationId xmlns:a16="http://schemas.microsoft.com/office/drawing/2014/main" id="{DD8B3EEC-030B-443C-A356-E87E08E4133F}"/>
              </a:ext>
            </a:extLst>
          </p:cNvPr>
          <p:cNvSpPr/>
          <p:nvPr userDrawn="1"/>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1" name="Picture 10" descr="A picture containing drawing&#10;&#10;Description automatically generated">
            <a:extLst>
              <a:ext uri="{FF2B5EF4-FFF2-40B4-BE49-F238E27FC236}">
                <a16:creationId xmlns:a16="http://schemas.microsoft.com/office/drawing/2014/main" id="{DA946B33-2C94-430A-8469-8E2A4BB292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34"/>
          <a:stretch/>
        </p:blipFill>
        <p:spPr>
          <a:xfrm>
            <a:off x="8677942" y="5667468"/>
            <a:ext cx="3514058" cy="1190532"/>
          </a:xfrm>
          <a:prstGeom prst="rect">
            <a:avLst/>
          </a:prstGeom>
        </p:spPr>
      </p:pic>
    </p:spTree>
    <p:extLst>
      <p:ext uri="{BB962C8B-B14F-4D97-AF65-F5344CB8AC3E}">
        <p14:creationId xmlns:p14="http://schemas.microsoft.com/office/powerpoint/2010/main" val="27375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A9B0-90E6-4707-BCD6-8CCD6F4DB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D7FC91-E772-45E8-86EE-63CB77B71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DADFDE-9A9E-4132-8BF6-AAE7518882A0}"/>
              </a:ext>
            </a:extLst>
          </p:cNvPr>
          <p:cNvSpPr>
            <a:spLocks noGrp="1"/>
          </p:cNvSpPr>
          <p:nvPr>
            <p:ph type="dt" sz="half" idx="10"/>
          </p:nvPr>
        </p:nvSpPr>
        <p:spPr/>
        <p:txBody>
          <a:bodyPr/>
          <a:lstStyle/>
          <a:p>
            <a:fld id="{B9498CAF-AC9E-45B0-BDC0-231209F1452D}" type="datetimeFigureOut">
              <a:rPr lang="en-GB" smtClean="0"/>
              <a:t>17/02/2023</a:t>
            </a:fld>
            <a:endParaRPr lang="en-GB"/>
          </a:p>
        </p:txBody>
      </p:sp>
      <p:sp>
        <p:nvSpPr>
          <p:cNvPr id="5" name="Footer Placeholder 4">
            <a:extLst>
              <a:ext uri="{FF2B5EF4-FFF2-40B4-BE49-F238E27FC236}">
                <a16:creationId xmlns:a16="http://schemas.microsoft.com/office/drawing/2014/main" id="{F86688CE-ED8A-4DC8-8D52-3B37414A3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147FB-A1E0-4099-8DED-1CA2FC52E3CE}"/>
              </a:ext>
            </a:extLst>
          </p:cNvPr>
          <p:cNvSpPr>
            <a:spLocks noGrp="1"/>
          </p:cNvSpPr>
          <p:nvPr>
            <p:ph type="sldNum" sz="quarter" idx="12"/>
          </p:nvPr>
        </p:nvSpPr>
        <p:spPr/>
        <p:txBody>
          <a:bodyPr/>
          <a:lstStyle/>
          <a:p>
            <a:fld id="{FBCACDF4-6929-47E2-BC58-56A14A30AD35}" type="slidenum">
              <a:rPr lang="en-GB" smtClean="0"/>
              <a:t>‹#›</a:t>
            </a:fld>
            <a:endParaRPr lang="en-GB"/>
          </a:p>
        </p:txBody>
      </p:sp>
      <p:sp>
        <p:nvSpPr>
          <p:cNvPr id="9" name="Rectangle 8">
            <a:extLst>
              <a:ext uri="{FF2B5EF4-FFF2-40B4-BE49-F238E27FC236}">
                <a16:creationId xmlns:a16="http://schemas.microsoft.com/office/drawing/2014/main" id="{DD8B3EEC-030B-443C-A356-E87E08E4133F}"/>
              </a:ext>
            </a:extLst>
          </p:cNvPr>
          <p:cNvSpPr/>
          <p:nvPr userDrawn="1"/>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aseline="-25000" dirty="0"/>
          </a:p>
        </p:txBody>
      </p:sp>
      <p:pic>
        <p:nvPicPr>
          <p:cNvPr id="11" name="Picture 10" descr="A picture containing drawing&#10;&#10;Description automatically generated">
            <a:extLst>
              <a:ext uri="{FF2B5EF4-FFF2-40B4-BE49-F238E27FC236}">
                <a16:creationId xmlns:a16="http://schemas.microsoft.com/office/drawing/2014/main" id="{DA946B33-2C94-430A-8469-8E2A4BB292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6737"/>
          <a:stretch/>
        </p:blipFill>
        <p:spPr>
          <a:xfrm>
            <a:off x="8610600" y="5416643"/>
            <a:ext cx="3514058" cy="1327088"/>
          </a:xfrm>
          <a:prstGeom prst="rect">
            <a:avLst/>
          </a:prstGeom>
        </p:spPr>
      </p:pic>
      <p:grpSp>
        <p:nvGrpSpPr>
          <p:cNvPr id="15" name="Group 14">
            <a:extLst>
              <a:ext uri="{FF2B5EF4-FFF2-40B4-BE49-F238E27FC236}">
                <a16:creationId xmlns:a16="http://schemas.microsoft.com/office/drawing/2014/main" id="{CCAF8A7E-66C4-4862-8210-514258BF9EEE}"/>
              </a:ext>
            </a:extLst>
          </p:cNvPr>
          <p:cNvGrpSpPr/>
          <p:nvPr userDrawn="1"/>
        </p:nvGrpSpPr>
        <p:grpSpPr>
          <a:xfrm>
            <a:off x="8148376" y="0"/>
            <a:ext cx="141517" cy="5766685"/>
            <a:chOff x="8148376" y="0"/>
            <a:chExt cx="141517" cy="5766685"/>
          </a:xfrm>
        </p:grpSpPr>
        <p:cxnSp>
          <p:nvCxnSpPr>
            <p:cNvPr id="10" name="Straight Connector 9">
              <a:extLst>
                <a:ext uri="{FF2B5EF4-FFF2-40B4-BE49-F238E27FC236}">
                  <a16:creationId xmlns:a16="http://schemas.microsoft.com/office/drawing/2014/main" id="{CD4FD569-1B83-4658-81D6-61499C710B5F}"/>
                </a:ext>
              </a:extLst>
            </p:cNvPr>
            <p:cNvCxnSpPr>
              <a:cxnSpLocks/>
            </p:cNvCxnSpPr>
            <p:nvPr userDrawn="1"/>
          </p:nvCxnSpPr>
          <p:spPr>
            <a:xfrm>
              <a:off x="8218170" y="0"/>
              <a:ext cx="0" cy="5576609"/>
            </a:xfrm>
            <a:prstGeom prst="line">
              <a:avLst/>
            </a:prstGeom>
            <a:ln w="139700">
              <a:solidFill>
                <a:srgbClr val="E62B1E"/>
              </a:solidFill>
            </a:ln>
          </p:spPr>
          <p:style>
            <a:lnRef idx="1">
              <a:schemeClr val="accent1"/>
            </a:lnRef>
            <a:fillRef idx="0">
              <a:schemeClr val="accent1"/>
            </a:fillRef>
            <a:effectRef idx="0">
              <a:schemeClr val="accent1"/>
            </a:effectRef>
            <a:fontRef idx="minor">
              <a:schemeClr val="tx1"/>
            </a:fontRef>
          </p:style>
        </p:cxnSp>
        <p:sp>
          <p:nvSpPr>
            <p:cNvPr id="12" name="Flowchart: Stored Data 11">
              <a:extLst>
                <a:ext uri="{FF2B5EF4-FFF2-40B4-BE49-F238E27FC236}">
                  <a16:creationId xmlns:a16="http://schemas.microsoft.com/office/drawing/2014/main" id="{92295B99-85EF-46B9-92AB-6E48E667B3B7}"/>
                </a:ext>
              </a:extLst>
            </p:cNvPr>
            <p:cNvSpPr/>
            <p:nvPr userDrawn="1"/>
          </p:nvSpPr>
          <p:spPr>
            <a:xfrm rot="16200000">
              <a:off x="7859936" y="5336727"/>
              <a:ext cx="718398" cy="141517"/>
            </a:xfrm>
            <a:prstGeom prst="flowChartOnlineStorage">
              <a:avLst/>
            </a:prstGeom>
            <a:solidFill>
              <a:srgbClr val="E6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4CF206F2-6962-4D44-AE0D-AEF6BF59360B}"/>
              </a:ext>
            </a:extLst>
          </p:cNvPr>
          <p:cNvSpPr txBox="1"/>
          <p:nvPr userDrawn="1"/>
        </p:nvSpPr>
        <p:spPr>
          <a:xfrm>
            <a:off x="530557" y="6116126"/>
            <a:ext cx="5474369" cy="338554"/>
          </a:xfrm>
          <a:prstGeom prst="rect">
            <a:avLst/>
          </a:prstGeom>
          <a:noFill/>
        </p:spPr>
        <p:txBody>
          <a:bodyPr wrap="square" rtlCol="0">
            <a:spAutoFit/>
          </a:bodyPr>
          <a:lstStyle/>
          <a:p>
            <a:r>
              <a:rPr lang="en-GB" sz="1600" i="1" dirty="0">
                <a:solidFill>
                  <a:schemeClr val="bg1"/>
                </a:solidFill>
                <a:latin typeface="Arial" panose="020B0604020202020204" pitchFamily="34" charset="0"/>
                <a:cs typeface="Arial" panose="020B0604020202020204" pitchFamily="34" charset="0"/>
              </a:rPr>
              <a:t>@TEDxNHS #TEDxNHS         @TEDXNHSOfficial </a:t>
            </a:r>
          </a:p>
        </p:txBody>
      </p:sp>
      <p:pic>
        <p:nvPicPr>
          <p:cNvPr id="17" name="Picture 4" descr="Image result for white twitter logo transparent background">
            <a:extLst>
              <a:ext uri="{FF2B5EF4-FFF2-40B4-BE49-F238E27FC236}">
                <a16:creationId xmlns:a16="http://schemas.microsoft.com/office/drawing/2014/main" id="{56210D38-0C96-4CBA-B822-FD45C100D9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7614" y="6186902"/>
            <a:ext cx="266675" cy="2666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Image result for white instagram logo png">
            <a:extLst>
              <a:ext uri="{FF2B5EF4-FFF2-40B4-BE49-F238E27FC236}">
                <a16:creationId xmlns:a16="http://schemas.microsoft.com/office/drawing/2014/main" id="{E2479851-4F08-4A7B-B0DB-EEABEBD1FD0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12932" y="6152066"/>
            <a:ext cx="266675" cy="26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56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A9B0-90E6-4707-BCD6-8CCD6F4DB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D7FC91-E772-45E8-86EE-63CB77B71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DADFDE-9A9E-4132-8BF6-AAE7518882A0}"/>
              </a:ext>
            </a:extLst>
          </p:cNvPr>
          <p:cNvSpPr>
            <a:spLocks noGrp="1"/>
          </p:cNvSpPr>
          <p:nvPr>
            <p:ph type="dt" sz="half" idx="10"/>
          </p:nvPr>
        </p:nvSpPr>
        <p:spPr/>
        <p:txBody>
          <a:bodyPr/>
          <a:lstStyle/>
          <a:p>
            <a:fld id="{B9498CAF-AC9E-45B0-BDC0-231209F1452D}" type="datetimeFigureOut">
              <a:rPr lang="en-GB" smtClean="0"/>
              <a:t>17/02/2023</a:t>
            </a:fld>
            <a:endParaRPr lang="en-GB"/>
          </a:p>
        </p:txBody>
      </p:sp>
      <p:sp>
        <p:nvSpPr>
          <p:cNvPr id="5" name="Footer Placeholder 4">
            <a:extLst>
              <a:ext uri="{FF2B5EF4-FFF2-40B4-BE49-F238E27FC236}">
                <a16:creationId xmlns:a16="http://schemas.microsoft.com/office/drawing/2014/main" id="{F86688CE-ED8A-4DC8-8D52-3B37414A3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147FB-A1E0-4099-8DED-1CA2FC52E3CE}"/>
              </a:ext>
            </a:extLst>
          </p:cNvPr>
          <p:cNvSpPr>
            <a:spLocks noGrp="1"/>
          </p:cNvSpPr>
          <p:nvPr>
            <p:ph type="sldNum" sz="quarter" idx="12"/>
          </p:nvPr>
        </p:nvSpPr>
        <p:spPr/>
        <p:txBody>
          <a:bodyPr/>
          <a:lstStyle/>
          <a:p>
            <a:fld id="{FBCACDF4-6929-47E2-BC58-56A14A30AD35}" type="slidenum">
              <a:rPr lang="en-GB" smtClean="0"/>
              <a:t>‹#›</a:t>
            </a:fld>
            <a:endParaRPr lang="en-GB"/>
          </a:p>
        </p:txBody>
      </p:sp>
      <p:sp>
        <p:nvSpPr>
          <p:cNvPr id="9" name="Rectangle 8">
            <a:extLst>
              <a:ext uri="{FF2B5EF4-FFF2-40B4-BE49-F238E27FC236}">
                <a16:creationId xmlns:a16="http://schemas.microsoft.com/office/drawing/2014/main" id="{DD8B3EEC-030B-443C-A356-E87E08E4133F}"/>
              </a:ext>
            </a:extLst>
          </p:cNvPr>
          <p:cNvSpPr/>
          <p:nvPr userDrawn="1"/>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descr="A picture containing drawing&#10;&#10;Description automatically generated">
            <a:extLst>
              <a:ext uri="{FF2B5EF4-FFF2-40B4-BE49-F238E27FC236}">
                <a16:creationId xmlns:a16="http://schemas.microsoft.com/office/drawing/2014/main" id="{9F9CCB63-4D17-407A-A7C1-3C60D23F75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388" y="1519423"/>
            <a:ext cx="11125223" cy="4504953"/>
          </a:xfrm>
          <a:prstGeom prst="rect">
            <a:avLst/>
          </a:prstGeom>
        </p:spPr>
      </p:pic>
    </p:spTree>
    <p:extLst>
      <p:ext uri="{BB962C8B-B14F-4D97-AF65-F5344CB8AC3E}">
        <p14:creationId xmlns:p14="http://schemas.microsoft.com/office/powerpoint/2010/main" val="185719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A9B0-90E6-4707-BCD6-8CCD6F4DB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D7FC91-E772-45E8-86EE-63CB77B71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DADFDE-9A9E-4132-8BF6-AAE7518882A0}"/>
              </a:ext>
            </a:extLst>
          </p:cNvPr>
          <p:cNvSpPr>
            <a:spLocks noGrp="1"/>
          </p:cNvSpPr>
          <p:nvPr>
            <p:ph type="dt" sz="half" idx="10"/>
          </p:nvPr>
        </p:nvSpPr>
        <p:spPr/>
        <p:txBody>
          <a:bodyPr/>
          <a:lstStyle/>
          <a:p>
            <a:fld id="{B9498CAF-AC9E-45B0-BDC0-231209F1452D}" type="datetimeFigureOut">
              <a:rPr lang="en-GB" smtClean="0"/>
              <a:t>17/02/2023</a:t>
            </a:fld>
            <a:endParaRPr lang="en-GB"/>
          </a:p>
        </p:txBody>
      </p:sp>
      <p:sp>
        <p:nvSpPr>
          <p:cNvPr id="5" name="Footer Placeholder 4">
            <a:extLst>
              <a:ext uri="{FF2B5EF4-FFF2-40B4-BE49-F238E27FC236}">
                <a16:creationId xmlns:a16="http://schemas.microsoft.com/office/drawing/2014/main" id="{F86688CE-ED8A-4DC8-8D52-3B37414A3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147FB-A1E0-4099-8DED-1CA2FC52E3CE}"/>
              </a:ext>
            </a:extLst>
          </p:cNvPr>
          <p:cNvSpPr>
            <a:spLocks noGrp="1"/>
          </p:cNvSpPr>
          <p:nvPr>
            <p:ph type="sldNum" sz="quarter" idx="12"/>
          </p:nvPr>
        </p:nvSpPr>
        <p:spPr/>
        <p:txBody>
          <a:bodyPr/>
          <a:lstStyle/>
          <a:p>
            <a:fld id="{FBCACDF4-6929-47E2-BC58-56A14A30AD35}" type="slidenum">
              <a:rPr lang="en-GB" smtClean="0"/>
              <a:t>‹#›</a:t>
            </a:fld>
            <a:endParaRPr lang="en-GB"/>
          </a:p>
        </p:txBody>
      </p:sp>
      <p:sp>
        <p:nvSpPr>
          <p:cNvPr id="9" name="Rectangle 8">
            <a:extLst>
              <a:ext uri="{FF2B5EF4-FFF2-40B4-BE49-F238E27FC236}">
                <a16:creationId xmlns:a16="http://schemas.microsoft.com/office/drawing/2014/main" id="{DD8B3EEC-030B-443C-A356-E87E08E4133F}"/>
              </a:ext>
            </a:extLst>
          </p:cNvPr>
          <p:cNvSpPr/>
          <p:nvPr userDrawn="1"/>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509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00E84-0B1D-4CF7-B67A-C1ACB121B5A7}"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65F12-D995-4878-A4E9-1226438C76B8}" type="slidenum">
              <a:rPr lang="en-GB" smtClean="0"/>
              <a:t>‹#›</a:t>
            </a:fld>
            <a:endParaRPr lang="en-GB"/>
          </a:p>
        </p:txBody>
      </p:sp>
    </p:spTree>
    <p:extLst>
      <p:ext uri="{BB962C8B-B14F-4D97-AF65-F5344CB8AC3E}">
        <p14:creationId xmlns:p14="http://schemas.microsoft.com/office/powerpoint/2010/main" val="269622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900E84-0B1D-4CF7-B67A-C1ACB121B5A7}"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65F12-D995-4878-A4E9-1226438C76B8}" type="slidenum">
              <a:rPr lang="en-GB" smtClean="0"/>
              <a:t>‹#›</a:t>
            </a:fld>
            <a:endParaRPr lang="en-GB"/>
          </a:p>
        </p:txBody>
      </p:sp>
    </p:spTree>
    <p:extLst>
      <p:ext uri="{BB962C8B-B14F-4D97-AF65-F5344CB8AC3E}">
        <p14:creationId xmlns:p14="http://schemas.microsoft.com/office/powerpoint/2010/main" val="156213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00E84-0B1D-4CF7-B67A-C1ACB121B5A7}" type="datetimeFigureOut">
              <a:rPr lang="en-GB" smtClean="0"/>
              <a:t>17/02/2023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65F12-D995-4878-A4E9-1226438C76B8}" type="slidenum">
              <a:rPr lang="en-GB" smtClean="0"/>
              <a:t>‹#›</a:t>
            </a:fld>
            <a:endParaRPr lang="en-GB"/>
          </a:p>
        </p:txBody>
      </p:sp>
    </p:spTree>
    <p:extLst>
      <p:ext uri="{BB962C8B-B14F-4D97-AF65-F5344CB8AC3E}">
        <p14:creationId xmlns:p14="http://schemas.microsoft.com/office/powerpoint/2010/main" val="247322308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62" r:id="rId5"/>
    <p:sldLayoutId id="2147483663" r:id="rId6"/>
    <p:sldLayoutId id="2147483664"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slideLayout" Target="../slideLayouts/slideLayout4.xml"/><Relationship Id="rId1" Type="http://schemas.openxmlformats.org/officeDocument/2006/relationships/video" Target="https://www.youtube.com/embed/1sAL7q1XWn8?feature=oembed" TargetMode="Externa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hyperlink" Target="Kate%20Morrissey:%20Do%20we%20truly%20believe%20in%20rehabilitation?%20|%20TED%20Talk" TargetMode="External"/><Relationship Id="rId7" Type="http://schemas.openxmlformats.org/officeDocument/2006/relationships/image" Target="../media/image30.png"/><Relationship Id="rId2" Type="http://schemas.openxmlformats.org/officeDocument/2006/relationships/hyperlink" Target="https://www.ted.com/talks/hannah_kirkbride_the_cliff_edge_of_care" TargetMode="Externa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rowd of people watching a screen&#10;&#10;Description generated with very high confidence">
            <a:extLst>
              <a:ext uri="{FF2B5EF4-FFF2-40B4-BE49-F238E27FC236}">
                <a16:creationId xmlns:a16="http://schemas.microsoft.com/office/drawing/2014/main" id="{CD2259B4-DE4B-41B9-84B1-0C004521EE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926" b="1804"/>
          <a:stretch/>
        </p:blipFill>
        <p:spPr>
          <a:xfrm>
            <a:off x="0" y="53459"/>
            <a:ext cx="12194894" cy="5275942"/>
          </a:xfrm>
          <a:prstGeom prst="rect">
            <a:avLst/>
          </a:prstGeom>
        </p:spPr>
      </p:pic>
      <p:sp>
        <p:nvSpPr>
          <p:cNvPr id="4" name="Rectangle 3">
            <a:extLst>
              <a:ext uri="{FF2B5EF4-FFF2-40B4-BE49-F238E27FC236}">
                <a16:creationId xmlns:a16="http://schemas.microsoft.com/office/drawing/2014/main" id="{3FF9DE22-F203-47BB-9727-72BBBA9DEA96}"/>
              </a:ext>
            </a:extLst>
          </p:cNvPr>
          <p:cNvSpPr/>
          <p:nvPr/>
        </p:nvSpPr>
        <p:spPr>
          <a:xfrm>
            <a:off x="5977217" y="3244334"/>
            <a:ext cx="237566" cy="369332"/>
          </a:xfrm>
          <a:prstGeom prst="rect">
            <a:avLst/>
          </a:prstGeom>
        </p:spPr>
        <p:txBody>
          <a:bodyPr wrap="none">
            <a:spAutoFit/>
          </a:bodyPr>
          <a:lstStyle/>
          <a:p>
            <a:r>
              <a:rPr lang="en-GB" b="0" dirty="0">
                <a:effectLst/>
              </a:rPr>
              <a:t> </a:t>
            </a:r>
            <a:endParaRPr lang="en-GB" dirty="0"/>
          </a:p>
        </p:txBody>
      </p:sp>
      <p:sp>
        <p:nvSpPr>
          <p:cNvPr id="2" name="Title 1">
            <a:extLst>
              <a:ext uri="{FF2B5EF4-FFF2-40B4-BE49-F238E27FC236}">
                <a16:creationId xmlns:a16="http://schemas.microsoft.com/office/drawing/2014/main" id="{1E8112C2-7552-4056-96F9-82F3D940054C}"/>
              </a:ext>
            </a:extLst>
          </p:cNvPr>
          <p:cNvSpPr>
            <a:spLocks noGrp="1"/>
          </p:cNvSpPr>
          <p:nvPr>
            <p:ph type="ctrTitle"/>
          </p:nvPr>
        </p:nvSpPr>
        <p:spPr>
          <a:xfrm>
            <a:off x="1734997" y="2648420"/>
            <a:ext cx="9144000" cy="2387600"/>
          </a:xfrm>
        </p:spPr>
        <p:txBody>
          <a:bodyPr>
            <a:normAutofit/>
          </a:bodyPr>
          <a:lstStyle/>
          <a:p>
            <a:r>
              <a:rPr lang="en-GB" sz="8000" b="1" dirty="0">
                <a:solidFill>
                  <a:schemeClr val="bg1"/>
                </a:solidFill>
                <a:latin typeface="Helvetica" pitchFamily="2" charset="0"/>
                <a:ea typeface="Inter" panose="02000503000000020004" pitchFamily="2" charset="0"/>
              </a:rPr>
              <a:t>Introduction</a:t>
            </a:r>
          </a:p>
        </p:txBody>
      </p:sp>
      <p:sp>
        <p:nvSpPr>
          <p:cNvPr id="8" name="Rectangle 7">
            <a:extLst>
              <a:ext uri="{FF2B5EF4-FFF2-40B4-BE49-F238E27FC236}">
                <a16:creationId xmlns:a16="http://schemas.microsoft.com/office/drawing/2014/main" id="{1B297BAB-F360-412B-9D21-F29B6F4C8959}"/>
              </a:ext>
            </a:extLst>
          </p:cNvPr>
          <p:cNvSpPr/>
          <p:nvPr/>
        </p:nvSpPr>
        <p:spPr>
          <a:xfrm>
            <a:off x="5878880" y="5031862"/>
            <a:ext cx="671805" cy="113015"/>
          </a:xfrm>
          <a:prstGeom prst="rect">
            <a:avLst/>
          </a:prstGeom>
          <a:solidFill>
            <a:srgbClr val="E6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527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7EDB24-9A27-B83B-06F4-20279E3325F8}"/>
              </a:ext>
            </a:extLst>
          </p:cNvPr>
          <p:cNvSpPr txBox="1"/>
          <p:nvPr/>
        </p:nvSpPr>
        <p:spPr>
          <a:xfrm>
            <a:off x="780789" y="1056608"/>
            <a:ext cx="6096000" cy="3672800"/>
          </a:xfrm>
          <a:prstGeom prst="rect">
            <a:avLst/>
          </a:prstGeom>
          <a:noFill/>
        </p:spPr>
        <p:txBody>
          <a:bodyPr wrap="square">
            <a:spAutoFit/>
          </a:bodyPr>
          <a:lstStyle/>
          <a:p>
            <a:pPr rtl="0">
              <a:spcBef>
                <a:spcPts val="0"/>
              </a:spcBef>
              <a:spcAft>
                <a:spcPts val="0"/>
              </a:spcAft>
            </a:pPr>
            <a:r>
              <a:rPr lang="en-GB" sz="1800" b="0" i="0" u="none" strike="noStrike" dirty="0">
                <a:solidFill>
                  <a:srgbClr val="FFFFFF"/>
                </a:solidFill>
                <a:effectLst/>
                <a:latin typeface="Helvetica" pitchFamily="2" charset="0"/>
                <a:ea typeface="Inter" panose="02000503000000020004" pitchFamily="2" charset="0"/>
              </a:rPr>
              <a:t>TED is a </a:t>
            </a:r>
            <a:r>
              <a:rPr lang="en-GB" sz="1800" b="0" i="0" u="none" strike="noStrike" dirty="0">
                <a:solidFill>
                  <a:srgbClr val="FF0000"/>
                </a:solidFill>
                <a:effectLst/>
                <a:latin typeface="Helvetica" pitchFamily="2" charset="0"/>
                <a:ea typeface="Inter" panose="02000503000000020004" pitchFamily="2" charset="0"/>
              </a:rPr>
              <a:t>global community </a:t>
            </a:r>
            <a:r>
              <a:rPr lang="en-GB" sz="1800" b="0" i="0" u="none" strike="noStrike" dirty="0">
                <a:solidFill>
                  <a:srgbClr val="FFFFFF"/>
                </a:solidFill>
                <a:effectLst/>
                <a:latin typeface="Helvetica" pitchFamily="2" charset="0"/>
                <a:ea typeface="Inter" panose="02000503000000020004" pitchFamily="2" charset="0"/>
              </a:rPr>
              <a:t>that brings together the world's leading thinkers and doers to share ideas that matter in any discipline — technology, entertainment, design, science, humanities, business, development.  </a:t>
            </a:r>
            <a:endParaRPr lang="en-GB" b="0" dirty="0">
              <a:effectLst/>
              <a:latin typeface="Helvetica" pitchFamily="2" charset="0"/>
              <a:ea typeface="Inter" panose="02000503000000020004" pitchFamily="2" charset="0"/>
            </a:endParaRPr>
          </a:p>
          <a:p>
            <a:pPr rtl="0">
              <a:spcBef>
                <a:spcPts val="1000"/>
              </a:spcBef>
              <a:spcAft>
                <a:spcPts val="0"/>
              </a:spcAft>
            </a:pPr>
            <a:br>
              <a:rPr lang="en-GB" b="0" dirty="0">
                <a:effectLst/>
                <a:latin typeface="Helvetica" pitchFamily="2" charset="0"/>
                <a:ea typeface="Inter" panose="02000503000000020004" pitchFamily="2" charset="0"/>
              </a:rPr>
            </a:br>
            <a:r>
              <a:rPr lang="en-GB" sz="1800" b="0" i="0" u="none" strike="noStrike" dirty="0">
                <a:solidFill>
                  <a:srgbClr val="FFFFFF"/>
                </a:solidFill>
                <a:effectLst/>
                <a:latin typeface="Helvetica" pitchFamily="2" charset="0"/>
                <a:ea typeface="Inter" panose="02000503000000020004" pitchFamily="2" charset="0"/>
              </a:rPr>
              <a:t>In the spirit of </a:t>
            </a:r>
            <a:r>
              <a:rPr lang="en-GB" sz="1800" b="0" i="0" u="none" strike="noStrike" dirty="0">
                <a:solidFill>
                  <a:srgbClr val="FF0000"/>
                </a:solidFill>
                <a:effectLst/>
                <a:latin typeface="Helvetica" pitchFamily="2" charset="0"/>
                <a:ea typeface="Inter" panose="02000503000000020004" pitchFamily="2" charset="0"/>
              </a:rPr>
              <a:t>‘ideas worth spreading’</a:t>
            </a:r>
            <a:r>
              <a:rPr lang="en-GB" sz="1800" b="0" i="0" u="none" strike="noStrike" dirty="0">
                <a:solidFill>
                  <a:srgbClr val="FFFFFF"/>
                </a:solidFill>
                <a:effectLst/>
                <a:latin typeface="Helvetica" pitchFamily="2" charset="0"/>
                <a:ea typeface="Inter" panose="02000503000000020004" pitchFamily="2" charset="0"/>
              </a:rPr>
              <a:t>, TED has created TEDx, a programme of local, volunteer-led events that bring people together to share a TED-like experience. </a:t>
            </a:r>
            <a:endParaRPr lang="en-GB" b="0" dirty="0">
              <a:effectLst/>
              <a:latin typeface="Helvetica" pitchFamily="2" charset="0"/>
              <a:ea typeface="Inter" panose="02000503000000020004" pitchFamily="2" charset="0"/>
            </a:endParaRPr>
          </a:p>
          <a:p>
            <a:pPr rtl="0">
              <a:spcBef>
                <a:spcPts val="1000"/>
              </a:spcBef>
              <a:spcAft>
                <a:spcPts val="0"/>
              </a:spcAft>
            </a:pPr>
            <a:br>
              <a:rPr lang="en-GB" b="0" dirty="0">
                <a:effectLst/>
                <a:latin typeface="Helvetica" pitchFamily="2" charset="0"/>
                <a:ea typeface="Inter" panose="02000503000000020004" pitchFamily="2" charset="0"/>
              </a:rPr>
            </a:br>
            <a:r>
              <a:rPr lang="en-GB" sz="1800" b="1" i="0" u="none" strike="noStrike" dirty="0">
                <a:solidFill>
                  <a:srgbClr val="FF0000"/>
                </a:solidFill>
                <a:effectLst/>
                <a:latin typeface="Helvetica" pitchFamily="2" charset="0"/>
                <a:ea typeface="Inter" panose="02000503000000020004" pitchFamily="2" charset="0"/>
              </a:rPr>
              <a:t>Among these is TEDxNHS…</a:t>
            </a:r>
            <a:endParaRPr lang="en-GB" b="0" dirty="0">
              <a:effectLst/>
              <a:latin typeface="Helvetica" pitchFamily="2" charset="0"/>
              <a:ea typeface="Inter" panose="02000503000000020004" pitchFamily="2" charset="0"/>
            </a:endParaRPr>
          </a:p>
          <a:p>
            <a:br>
              <a:rPr lang="en-GB" dirty="0">
                <a:latin typeface="Inter" panose="02000503000000020004" pitchFamily="2" charset="0"/>
                <a:ea typeface="Inter" panose="02000503000000020004" pitchFamily="2" charset="0"/>
              </a:rPr>
            </a:br>
            <a:endParaRPr lang="en-GB" dirty="0">
              <a:latin typeface="Inter" panose="02000503000000020004" pitchFamily="2" charset="0"/>
              <a:ea typeface="Inter" panose="02000503000000020004" pitchFamily="2" charset="0"/>
            </a:endParaRPr>
          </a:p>
        </p:txBody>
      </p:sp>
      <p:sp>
        <p:nvSpPr>
          <p:cNvPr id="9" name="TextBox 8">
            <a:extLst>
              <a:ext uri="{FF2B5EF4-FFF2-40B4-BE49-F238E27FC236}">
                <a16:creationId xmlns:a16="http://schemas.microsoft.com/office/drawing/2014/main" id="{8B0C0081-16F5-7AC4-8CEE-FC1F91C66BF5}"/>
              </a:ext>
            </a:extLst>
          </p:cNvPr>
          <p:cNvSpPr txBox="1"/>
          <p:nvPr/>
        </p:nvSpPr>
        <p:spPr>
          <a:xfrm>
            <a:off x="8455067" y="1642708"/>
            <a:ext cx="3444658" cy="2215991"/>
          </a:xfrm>
          <a:prstGeom prst="rect">
            <a:avLst/>
          </a:prstGeom>
          <a:noFill/>
        </p:spPr>
        <p:txBody>
          <a:bodyPr wrap="square">
            <a:spAutoFit/>
          </a:bodyPr>
          <a:lstStyle/>
          <a:p>
            <a:pPr algn="r" rtl="0">
              <a:spcBef>
                <a:spcPts val="0"/>
              </a:spcBef>
              <a:spcAft>
                <a:spcPts val="0"/>
              </a:spcAft>
            </a:pPr>
            <a:r>
              <a:rPr lang="en-GB" sz="6000" b="1" i="0" u="none" strike="noStrike" dirty="0">
                <a:solidFill>
                  <a:srgbClr val="FF0000"/>
                </a:solidFill>
                <a:effectLst/>
                <a:latin typeface="Helvetica" pitchFamily="2" charset="0"/>
                <a:ea typeface="Inter" panose="02000503000000020004" pitchFamily="2" charset="0"/>
              </a:rPr>
              <a:t>A Global Heritage</a:t>
            </a:r>
            <a:br>
              <a:rPr lang="en-GB" dirty="0"/>
            </a:br>
            <a:endParaRPr lang="en-GB" dirty="0"/>
          </a:p>
        </p:txBody>
      </p:sp>
    </p:spTree>
    <p:extLst>
      <p:ext uri="{BB962C8B-B14F-4D97-AF65-F5344CB8AC3E}">
        <p14:creationId xmlns:p14="http://schemas.microsoft.com/office/powerpoint/2010/main" val="640786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7EDB24-9A27-B83B-06F4-20279E3325F8}"/>
              </a:ext>
            </a:extLst>
          </p:cNvPr>
          <p:cNvSpPr txBox="1"/>
          <p:nvPr/>
        </p:nvSpPr>
        <p:spPr>
          <a:xfrm>
            <a:off x="780789" y="1056608"/>
            <a:ext cx="6096000" cy="4375557"/>
          </a:xfrm>
          <a:prstGeom prst="rect">
            <a:avLst/>
          </a:prstGeom>
          <a:noFill/>
        </p:spPr>
        <p:txBody>
          <a:bodyPr wrap="square">
            <a:spAutoFit/>
          </a:bodyPr>
          <a:lstStyle/>
          <a:p>
            <a:pPr rtl="0">
              <a:spcBef>
                <a:spcPts val="0"/>
              </a:spcBef>
              <a:spcAft>
                <a:spcPts val="0"/>
              </a:spcAft>
            </a:pPr>
            <a:r>
              <a:rPr lang="en-GB" sz="1800" b="0" i="0" u="none" strike="noStrike" dirty="0">
                <a:solidFill>
                  <a:srgbClr val="FFFFFF"/>
                </a:solidFill>
                <a:effectLst/>
                <a:latin typeface="Helvetica" pitchFamily="2" charset="0"/>
                <a:ea typeface="Inter" panose="02000503000000020004" pitchFamily="2" charset="0"/>
              </a:rPr>
              <a:t>TEDxNHS encompasses a </a:t>
            </a:r>
            <a:r>
              <a:rPr lang="en-GB" sz="1800" b="0" i="0" u="none" strike="noStrike" dirty="0">
                <a:solidFill>
                  <a:srgbClr val="FF0000"/>
                </a:solidFill>
                <a:effectLst/>
                <a:latin typeface="Helvetica" pitchFamily="2" charset="0"/>
                <a:ea typeface="Inter" panose="02000503000000020004" pitchFamily="2" charset="0"/>
              </a:rPr>
              <a:t>growing community </a:t>
            </a:r>
            <a:r>
              <a:rPr lang="en-GB" sz="1800" b="0" i="0" u="none" strike="noStrike" dirty="0">
                <a:solidFill>
                  <a:srgbClr val="FFFFFF"/>
                </a:solidFill>
                <a:effectLst/>
                <a:latin typeface="Helvetica" pitchFamily="2" charset="0"/>
                <a:ea typeface="Inter" panose="02000503000000020004" pitchFamily="2" charset="0"/>
              </a:rPr>
              <a:t>representative of the 1.3 million people that work for the NHS. It represents a </a:t>
            </a:r>
            <a:r>
              <a:rPr lang="en-GB" sz="1800" b="0" i="0" u="none" strike="noStrike" dirty="0">
                <a:solidFill>
                  <a:srgbClr val="FF0000"/>
                </a:solidFill>
                <a:effectLst/>
                <a:latin typeface="Helvetica" pitchFamily="2" charset="0"/>
                <a:ea typeface="Inter" panose="02000503000000020004" pitchFamily="2" charset="0"/>
              </a:rPr>
              <a:t>unique movement </a:t>
            </a:r>
            <a:r>
              <a:rPr lang="en-GB" sz="1800" b="0" i="0" u="none" strike="noStrike" dirty="0">
                <a:solidFill>
                  <a:srgbClr val="FFFFFF"/>
                </a:solidFill>
                <a:effectLst/>
                <a:latin typeface="Helvetica" pitchFamily="2" charset="0"/>
                <a:ea typeface="Inter" panose="02000503000000020004" pitchFamily="2" charset="0"/>
              </a:rPr>
              <a:t>that’s bringing people together to share their stories on a national stage; inspiring us </a:t>
            </a:r>
            <a:r>
              <a:rPr lang="en-GB" sz="1800" b="0" i="0" u="none" strike="noStrike" dirty="0">
                <a:solidFill>
                  <a:srgbClr val="FF0000"/>
                </a:solidFill>
                <a:effectLst/>
                <a:latin typeface="Helvetica" pitchFamily="2" charset="0"/>
                <a:ea typeface="Inter" panose="02000503000000020004" pitchFamily="2" charset="0"/>
              </a:rPr>
              <a:t>to think differently, dream bigger, and design better</a:t>
            </a:r>
            <a:r>
              <a:rPr lang="en-GB" sz="1800" b="0" i="0" u="none" strike="noStrike" dirty="0">
                <a:solidFill>
                  <a:srgbClr val="FFFFFF"/>
                </a:solidFill>
                <a:effectLst/>
                <a:latin typeface="Helvetica" pitchFamily="2" charset="0"/>
                <a:ea typeface="Inter" panose="02000503000000020004" pitchFamily="2" charset="0"/>
              </a:rPr>
              <a:t>, for the population we serve.  </a:t>
            </a:r>
            <a:endParaRPr lang="en-GB" b="0" dirty="0">
              <a:effectLst/>
              <a:latin typeface="Helvetica" pitchFamily="2" charset="0"/>
              <a:ea typeface="Inter" panose="02000503000000020004" pitchFamily="2" charset="0"/>
            </a:endParaRPr>
          </a:p>
          <a:p>
            <a:pPr rtl="0">
              <a:spcBef>
                <a:spcPts val="1000"/>
              </a:spcBef>
              <a:spcAft>
                <a:spcPts val="0"/>
              </a:spcAft>
            </a:pPr>
            <a:br>
              <a:rPr lang="en-GB" b="0" dirty="0">
                <a:effectLst/>
                <a:latin typeface="Helvetica" pitchFamily="2" charset="0"/>
                <a:ea typeface="Inter" panose="02000503000000020004" pitchFamily="2" charset="0"/>
              </a:rPr>
            </a:br>
            <a:r>
              <a:rPr lang="en-GB" sz="1800" b="0" i="0" u="none" strike="noStrike" dirty="0">
                <a:solidFill>
                  <a:srgbClr val="FFFFFF"/>
                </a:solidFill>
                <a:effectLst/>
                <a:latin typeface="Helvetica" pitchFamily="2" charset="0"/>
                <a:ea typeface="Inter" panose="02000503000000020004" pitchFamily="2" charset="0"/>
              </a:rPr>
              <a:t>Founded in 2016 by two NHS clinicians, TEDxNHS is the </a:t>
            </a:r>
            <a:r>
              <a:rPr lang="en-GB" sz="1800" b="0" i="0" u="none" strike="noStrike" dirty="0">
                <a:solidFill>
                  <a:srgbClr val="FF0000"/>
                </a:solidFill>
                <a:effectLst/>
                <a:latin typeface="Helvetica" pitchFamily="2" charset="0"/>
                <a:ea typeface="Inter" panose="02000503000000020004" pitchFamily="2" charset="0"/>
              </a:rPr>
              <a:t>world’s largest TEDx license holder</a:t>
            </a:r>
            <a:r>
              <a:rPr lang="en-GB" sz="1800" b="0" i="0" u="none" strike="noStrike" dirty="0">
                <a:solidFill>
                  <a:srgbClr val="FFFFFF"/>
                </a:solidFill>
                <a:effectLst/>
                <a:latin typeface="Helvetica" pitchFamily="2" charset="0"/>
                <a:ea typeface="Inter" panose="02000503000000020004" pitchFamily="2" charset="0"/>
              </a:rPr>
              <a:t>. TEDxNHS is organised by and for NHS employees on a completely </a:t>
            </a:r>
            <a:r>
              <a:rPr lang="en-GB" sz="1800" b="0" i="0" u="none" strike="noStrike" dirty="0">
                <a:solidFill>
                  <a:srgbClr val="FF0000"/>
                </a:solidFill>
                <a:effectLst/>
                <a:latin typeface="Helvetica" pitchFamily="2" charset="0"/>
                <a:ea typeface="Inter" panose="02000503000000020004" pitchFamily="2" charset="0"/>
              </a:rPr>
              <a:t>voluntary basis</a:t>
            </a:r>
            <a:r>
              <a:rPr lang="en-GB" sz="1800" b="0" i="0" u="none" strike="noStrike" dirty="0">
                <a:solidFill>
                  <a:srgbClr val="FFFFFF"/>
                </a:solidFill>
                <a:effectLst/>
                <a:latin typeface="Helvetica" pitchFamily="2" charset="0"/>
                <a:ea typeface="Inter" panose="02000503000000020004" pitchFamily="2" charset="0"/>
              </a:rPr>
              <a:t>. This team of volunteers is made up of NHS staff and future leaders from across the UK. </a:t>
            </a:r>
            <a:endParaRPr lang="en-GB" b="0" dirty="0">
              <a:effectLst/>
              <a:latin typeface="Helvetica" pitchFamily="2" charset="0"/>
              <a:ea typeface="Inter" panose="02000503000000020004" pitchFamily="2" charset="0"/>
            </a:endParaRPr>
          </a:p>
          <a:p>
            <a:br>
              <a:rPr lang="en-GB" dirty="0">
                <a:latin typeface="Inter" panose="02000503000000020004" pitchFamily="2" charset="0"/>
                <a:ea typeface="Inter" panose="02000503000000020004" pitchFamily="2" charset="0"/>
              </a:rPr>
            </a:br>
            <a:br>
              <a:rPr lang="en-GB" dirty="0">
                <a:latin typeface="Inter" panose="02000503000000020004" pitchFamily="2" charset="0"/>
                <a:ea typeface="Inter" panose="02000503000000020004" pitchFamily="2" charset="0"/>
              </a:rPr>
            </a:br>
            <a:endParaRPr lang="en-GB" dirty="0">
              <a:latin typeface="Inter" panose="02000503000000020004" pitchFamily="2" charset="0"/>
              <a:ea typeface="Inter" panose="02000503000000020004" pitchFamily="2" charset="0"/>
            </a:endParaRPr>
          </a:p>
        </p:txBody>
      </p:sp>
      <p:sp>
        <p:nvSpPr>
          <p:cNvPr id="9" name="TextBox 8">
            <a:extLst>
              <a:ext uri="{FF2B5EF4-FFF2-40B4-BE49-F238E27FC236}">
                <a16:creationId xmlns:a16="http://schemas.microsoft.com/office/drawing/2014/main" id="{8B0C0081-16F5-7AC4-8CEE-FC1F91C66BF5}"/>
              </a:ext>
            </a:extLst>
          </p:cNvPr>
          <p:cNvSpPr txBox="1"/>
          <p:nvPr/>
        </p:nvSpPr>
        <p:spPr>
          <a:xfrm>
            <a:off x="8229599" y="1056608"/>
            <a:ext cx="3444658" cy="3693319"/>
          </a:xfrm>
          <a:prstGeom prst="rect">
            <a:avLst/>
          </a:prstGeom>
          <a:noFill/>
        </p:spPr>
        <p:txBody>
          <a:bodyPr wrap="square">
            <a:spAutoFit/>
          </a:bodyPr>
          <a:lstStyle/>
          <a:p>
            <a:pPr algn="r" rtl="0">
              <a:spcBef>
                <a:spcPts val="0"/>
              </a:spcBef>
              <a:spcAft>
                <a:spcPts val="0"/>
              </a:spcAft>
            </a:pPr>
            <a:r>
              <a:rPr lang="en-GB" sz="5400" b="1" i="0" u="none" strike="noStrike" dirty="0">
                <a:solidFill>
                  <a:srgbClr val="FF0000"/>
                </a:solidFill>
                <a:effectLst/>
                <a:latin typeface="Helvetica" pitchFamily="2" charset="0"/>
                <a:ea typeface="Inter" panose="02000503000000020004" pitchFamily="2" charset="0"/>
              </a:rPr>
              <a:t>For the NHS </a:t>
            </a:r>
            <a:br>
              <a:rPr lang="en-GB" sz="5400" b="1" i="0" u="none" strike="noStrike" dirty="0">
                <a:solidFill>
                  <a:srgbClr val="FF0000"/>
                </a:solidFill>
                <a:effectLst/>
                <a:latin typeface="Helvetica" pitchFamily="2" charset="0"/>
                <a:ea typeface="Inter" panose="02000503000000020004" pitchFamily="2" charset="0"/>
              </a:rPr>
            </a:br>
            <a:r>
              <a:rPr lang="en-GB" sz="5400" b="1" i="0" u="none" strike="noStrike" dirty="0">
                <a:solidFill>
                  <a:srgbClr val="FF0000"/>
                </a:solidFill>
                <a:effectLst/>
                <a:latin typeface="Helvetica" pitchFamily="2" charset="0"/>
                <a:ea typeface="Inter" panose="02000503000000020004" pitchFamily="2" charset="0"/>
              </a:rPr>
              <a:t>by the </a:t>
            </a:r>
          </a:p>
          <a:p>
            <a:pPr algn="r" rtl="0">
              <a:spcBef>
                <a:spcPts val="0"/>
              </a:spcBef>
              <a:spcAft>
                <a:spcPts val="0"/>
              </a:spcAft>
            </a:pPr>
            <a:r>
              <a:rPr lang="en-GB" sz="5400" b="1" i="0" u="none" strike="noStrike" dirty="0">
                <a:solidFill>
                  <a:srgbClr val="FF0000"/>
                </a:solidFill>
                <a:effectLst/>
                <a:latin typeface="Helvetica" pitchFamily="2" charset="0"/>
                <a:ea typeface="Inter" panose="02000503000000020004" pitchFamily="2" charset="0"/>
              </a:rPr>
              <a:t>NHS</a:t>
            </a:r>
            <a:br>
              <a:rPr lang="en-GB" dirty="0"/>
            </a:br>
            <a:endParaRPr lang="en-GB" dirty="0"/>
          </a:p>
        </p:txBody>
      </p:sp>
    </p:spTree>
    <p:extLst>
      <p:ext uri="{BB962C8B-B14F-4D97-AF65-F5344CB8AC3E}">
        <p14:creationId xmlns:p14="http://schemas.microsoft.com/office/powerpoint/2010/main" val="152383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3331" y="285686"/>
            <a:ext cx="8351073" cy="5509200"/>
          </a:xfrm>
          <a:prstGeom prst="rect">
            <a:avLst/>
          </a:prstGeom>
          <a:noFill/>
        </p:spPr>
        <p:txBody>
          <a:bodyPr wrap="square" rtlCol="0">
            <a:spAutoFit/>
          </a:bodyPr>
          <a:lstStyle/>
          <a:p>
            <a:r>
              <a:rPr lang="en-GB" sz="2800" b="1" dirty="0">
                <a:solidFill>
                  <a:schemeClr val="bg1"/>
                </a:solidFill>
                <a:latin typeface="Helvetica" pitchFamily="2" charset="0"/>
                <a:ea typeface="Inter" panose="02000503000000020004" pitchFamily="2" charset="0"/>
              </a:rPr>
              <a:t>The magic of TED with the heart of the NHS</a:t>
            </a:r>
          </a:p>
          <a:p>
            <a:endParaRPr lang="en-GB" sz="1600" i="1" dirty="0">
              <a:solidFill>
                <a:schemeClr val="bg1"/>
              </a:solidFill>
              <a:latin typeface="Helvetica" pitchFamily="2" charset="0"/>
              <a:ea typeface="Inter" panose="02000503000000020004" pitchFamily="2" charset="0"/>
            </a:endParaRPr>
          </a:p>
          <a:p>
            <a:r>
              <a:rPr lang="en-GB" sz="1600" i="1" dirty="0">
                <a:solidFill>
                  <a:schemeClr val="bg1"/>
                </a:solidFill>
                <a:latin typeface="Helvetica" pitchFamily="2" charset="0"/>
                <a:ea typeface="Inter" panose="02000503000000020004" pitchFamily="2" charset="0"/>
              </a:rPr>
              <a:t>Every year TEDxNHS shares ideas worth spreading from across the NHS. </a:t>
            </a:r>
          </a:p>
          <a:p>
            <a:endParaRPr lang="en-GB" dirty="0">
              <a:solidFill>
                <a:schemeClr val="bg1"/>
              </a:solidFill>
              <a:latin typeface="Helvetica" pitchFamily="2" charset="0"/>
            </a:endParaRPr>
          </a:p>
          <a:p>
            <a:r>
              <a:rPr lang="en-GB" sz="1600" dirty="0">
                <a:solidFill>
                  <a:schemeClr val="bg1"/>
                </a:solidFill>
                <a:latin typeface="Helvetica" pitchFamily="2" charset="0"/>
                <a:ea typeface="Inter" panose="02000503000000020004" pitchFamily="2" charset="0"/>
              </a:rPr>
              <a:t>TEDxNHS has produced over 100 TEDx talks with more than half a million views. This year 5 of our talks have been picked up by the main TED channel and are being distributed to over </a:t>
            </a:r>
            <a:r>
              <a:rPr lang="en-GB" sz="1600" b="1" dirty="0">
                <a:solidFill>
                  <a:srgbClr val="EB0028"/>
                </a:solidFill>
                <a:latin typeface="Helvetica" pitchFamily="2" charset="0"/>
                <a:ea typeface="Inter" panose="02000503000000020004" pitchFamily="2" charset="0"/>
              </a:rPr>
              <a:t>34 million </a:t>
            </a:r>
            <a:r>
              <a:rPr lang="en-GB" sz="1600" dirty="0">
                <a:solidFill>
                  <a:schemeClr val="bg1"/>
                </a:solidFill>
                <a:latin typeface="Helvetica" pitchFamily="2" charset="0"/>
                <a:ea typeface="Inter" panose="02000503000000020004" pitchFamily="2" charset="0"/>
              </a:rPr>
              <a:t>subscribers. The TEDx Channel has over </a:t>
            </a:r>
            <a:r>
              <a:rPr lang="en-GB" sz="1600" b="1" dirty="0">
                <a:solidFill>
                  <a:srgbClr val="EB0028"/>
                </a:solidFill>
                <a:latin typeface="Helvetica" pitchFamily="2" charset="0"/>
                <a:ea typeface="Inter" panose="02000503000000020004" pitchFamily="2" charset="0"/>
              </a:rPr>
              <a:t>37.5 million </a:t>
            </a:r>
            <a:r>
              <a:rPr lang="en-GB" sz="1600" dirty="0">
                <a:solidFill>
                  <a:schemeClr val="bg1"/>
                </a:solidFill>
                <a:latin typeface="Helvetica" pitchFamily="2" charset="0"/>
                <a:ea typeface="Inter" panose="02000503000000020004" pitchFamily="2" charset="0"/>
              </a:rPr>
              <a:t>subscribers.</a:t>
            </a:r>
          </a:p>
          <a:p>
            <a:endParaRPr lang="en-GB" sz="1600" dirty="0">
              <a:solidFill>
                <a:schemeClr val="bg1"/>
              </a:solidFill>
              <a:latin typeface="Helvetica" pitchFamily="2" charset="0"/>
              <a:ea typeface="Inter" panose="02000503000000020004" pitchFamily="2" charset="0"/>
            </a:endParaRPr>
          </a:p>
          <a:p>
            <a:r>
              <a:rPr lang="en-GB" sz="1600" dirty="0">
                <a:solidFill>
                  <a:schemeClr val="bg1"/>
                </a:solidFill>
                <a:latin typeface="Helvetica" pitchFamily="2" charset="0"/>
                <a:ea typeface="Inter" panose="02000503000000020004" pitchFamily="2" charset="0"/>
              </a:rPr>
              <a:t>Partnership with TEDxNHS will enable our team of volunteers to continue creating events and talks which inspire, challenge and connect. </a:t>
            </a:r>
          </a:p>
          <a:p>
            <a:endParaRPr lang="en-GB" sz="1600" dirty="0">
              <a:solidFill>
                <a:schemeClr val="bg1"/>
              </a:solidFill>
              <a:latin typeface="Helvetica" pitchFamily="2" charset="0"/>
              <a:ea typeface="Inter" panose="02000503000000020004" pitchFamily="2" charset="0"/>
            </a:endParaRPr>
          </a:p>
          <a:p>
            <a:r>
              <a:rPr lang="en-GB" sz="1600" dirty="0">
                <a:solidFill>
                  <a:schemeClr val="bg1"/>
                </a:solidFill>
                <a:latin typeface="Helvetica" pitchFamily="2" charset="0"/>
                <a:ea typeface="Inter" panose="02000503000000020004" pitchFamily="2" charset="0"/>
              </a:rPr>
              <a:t>By supporting TEDxNHS, your organisation will be supporting a fast growing, sustainable and dynamic social movement. You will be joining our network of partners, speakers, team, audience and alumni which includes of the most innovative, creative and thought provoking disruptors in the health and care sphere. </a:t>
            </a:r>
          </a:p>
          <a:p>
            <a:endParaRPr lang="en-GB" sz="1600" dirty="0">
              <a:solidFill>
                <a:schemeClr val="bg1"/>
              </a:solidFill>
              <a:latin typeface="Helvetica" pitchFamily="2" charset="0"/>
              <a:ea typeface="Inter" panose="02000503000000020004" pitchFamily="2" charset="0"/>
            </a:endParaRPr>
          </a:p>
          <a:p>
            <a:r>
              <a:rPr lang="en-GB" sz="1600" dirty="0">
                <a:solidFill>
                  <a:schemeClr val="bg1"/>
                </a:solidFill>
                <a:latin typeface="Helvetica" pitchFamily="2" charset="0"/>
                <a:ea typeface="Inter" panose="02000503000000020004" pitchFamily="2" charset="0"/>
              </a:rPr>
              <a:t>Each of our events cost £70,000 to put on, we are looking for a partnership with like minded organisations to ensure that TEDxNHS 2023 is able to continue to run outstanding and value for money events.</a:t>
            </a:r>
            <a:endParaRPr lang="en-GB" dirty="0">
              <a:latin typeface="Helvetica" pitchFamily="2" charset="0"/>
            </a:endParaRPr>
          </a:p>
          <a:p>
            <a:endParaRPr lang="en-GB" dirty="0"/>
          </a:p>
        </p:txBody>
      </p:sp>
      <p:pic>
        <p:nvPicPr>
          <p:cNvPr id="2" name="Online Media 1" title="TEDxNHS | What we do and why we do it">
            <a:hlinkClick r:id="" action="ppaction://media"/>
            <a:extLst>
              <a:ext uri="{FF2B5EF4-FFF2-40B4-BE49-F238E27FC236}">
                <a16:creationId xmlns:a16="http://schemas.microsoft.com/office/drawing/2014/main" id="{DFFDF66C-D1E5-03AE-ABB8-F859C62CD910}"/>
              </a:ext>
            </a:extLst>
          </p:cNvPr>
          <p:cNvPicPr>
            <a:picLocks noRot="1" noChangeAspect="1"/>
          </p:cNvPicPr>
          <p:nvPr>
            <a:videoFile r:link="rId1"/>
          </p:nvPr>
        </p:nvPicPr>
        <p:blipFill>
          <a:blip r:embed="rId3"/>
          <a:stretch>
            <a:fillRect/>
          </a:stretch>
        </p:blipFill>
        <p:spPr>
          <a:xfrm>
            <a:off x="9218670" y="357812"/>
            <a:ext cx="2540000" cy="1435100"/>
          </a:xfrm>
          <a:prstGeom prst="rect">
            <a:avLst/>
          </a:prstGeom>
          <a:ln>
            <a:solidFill>
              <a:schemeClr val="bg1"/>
            </a:solidFill>
          </a:ln>
        </p:spPr>
      </p:pic>
      <p:pic>
        <p:nvPicPr>
          <p:cNvPr id="7" name="Graphic 6" descr="Hero Male with solid fill">
            <a:extLst>
              <a:ext uri="{FF2B5EF4-FFF2-40B4-BE49-F238E27FC236}">
                <a16:creationId xmlns:a16="http://schemas.microsoft.com/office/drawing/2014/main" id="{75F6F931-AF87-AACF-D41E-A2DE58FE20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0439" y="4443092"/>
            <a:ext cx="740197" cy="740197"/>
          </a:xfrm>
          <a:prstGeom prst="rect">
            <a:avLst/>
          </a:prstGeom>
        </p:spPr>
      </p:pic>
      <p:pic>
        <p:nvPicPr>
          <p:cNvPr id="9" name="Graphic 8" descr="Storytelling with solid fill">
            <a:extLst>
              <a:ext uri="{FF2B5EF4-FFF2-40B4-BE49-F238E27FC236}">
                <a16:creationId xmlns:a16="http://schemas.microsoft.com/office/drawing/2014/main" id="{4FE61C3E-8AD0-4772-D3EB-B0A6AFA87F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4956" y="3098405"/>
            <a:ext cx="811165" cy="811165"/>
          </a:xfrm>
          <a:prstGeom prst="rect">
            <a:avLst/>
          </a:prstGeom>
        </p:spPr>
      </p:pic>
      <p:pic>
        <p:nvPicPr>
          <p:cNvPr id="11" name="Graphic 10" descr="Puzzle pieces with solid fill">
            <a:extLst>
              <a:ext uri="{FF2B5EF4-FFF2-40B4-BE49-F238E27FC236}">
                <a16:creationId xmlns:a16="http://schemas.microsoft.com/office/drawing/2014/main" id="{9BF0BCC9-2267-6577-A827-B94ED18B3A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77903" y="1899146"/>
            <a:ext cx="845273" cy="845273"/>
          </a:xfrm>
          <a:prstGeom prst="rect">
            <a:avLst/>
          </a:prstGeom>
        </p:spPr>
      </p:pic>
      <p:sp>
        <p:nvSpPr>
          <p:cNvPr id="13" name="TextBox 12">
            <a:extLst>
              <a:ext uri="{FF2B5EF4-FFF2-40B4-BE49-F238E27FC236}">
                <a16:creationId xmlns:a16="http://schemas.microsoft.com/office/drawing/2014/main" id="{B0A0FFBF-7C4A-81F7-AA78-E66E5AE7D80E}"/>
              </a:ext>
            </a:extLst>
          </p:cNvPr>
          <p:cNvSpPr txBox="1"/>
          <p:nvPr/>
        </p:nvSpPr>
        <p:spPr>
          <a:xfrm>
            <a:off x="9956983" y="2741511"/>
            <a:ext cx="6097712" cy="369332"/>
          </a:xfrm>
          <a:prstGeom prst="rect">
            <a:avLst/>
          </a:prstGeom>
          <a:noFill/>
        </p:spPr>
        <p:txBody>
          <a:bodyPr wrap="square">
            <a:spAutoFit/>
          </a:bodyPr>
          <a:lstStyle/>
          <a:p>
            <a:r>
              <a:rPr lang="en-GB" dirty="0">
                <a:solidFill>
                  <a:schemeClr val="bg1"/>
                </a:solidFill>
              </a:rPr>
              <a:t>Spread innovation </a:t>
            </a:r>
            <a:endParaRPr lang="en-GB" dirty="0"/>
          </a:p>
        </p:txBody>
      </p:sp>
      <p:sp>
        <p:nvSpPr>
          <p:cNvPr id="15" name="TextBox 14">
            <a:extLst>
              <a:ext uri="{FF2B5EF4-FFF2-40B4-BE49-F238E27FC236}">
                <a16:creationId xmlns:a16="http://schemas.microsoft.com/office/drawing/2014/main" id="{7BD0C772-DE7C-F704-A6F1-AADED10173EC}"/>
              </a:ext>
            </a:extLst>
          </p:cNvPr>
          <p:cNvSpPr txBox="1"/>
          <p:nvPr/>
        </p:nvSpPr>
        <p:spPr>
          <a:xfrm>
            <a:off x="9537169" y="3944323"/>
            <a:ext cx="7808358" cy="369332"/>
          </a:xfrm>
          <a:prstGeom prst="rect">
            <a:avLst/>
          </a:prstGeom>
          <a:noFill/>
        </p:spPr>
        <p:txBody>
          <a:bodyPr wrap="square">
            <a:spAutoFit/>
          </a:bodyPr>
          <a:lstStyle/>
          <a:p>
            <a:r>
              <a:rPr lang="en-GB" dirty="0">
                <a:solidFill>
                  <a:schemeClr val="bg1"/>
                </a:solidFill>
              </a:rPr>
              <a:t>Platform for untold stories </a:t>
            </a:r>
            <a:endParaRPr lang="en-GB" dirty="0"/>
          </a:p>
        </p:txBody>
      </p:sp>
      <p:sp>
        <p:nvSpPr>
          <p:cNvPr id="17" name="TextBox 16">
            <a:extLst>
              <a:ext uri="{FF2B5EF4-FFF2-40B4-BE49-F238E27FC236}">
                <a16:creationId xmlns:a16="http://schemas.microsoft.com/office/drawing/2014/main" id="{1E53DDB2-BF01-440A-AFAC-B885BD23CADE}"/>
              </a:ext>
            </a:extLst>
          </p:cNvPr>
          <p:cNvSpPr txBox="1"/>
          <p:nvPr/>
        </p:nvSpPr>
        <p:spPr>
          <a:xfrm>
            <a:off x="9678440" y="5186322"/>
            <a:ext cx="8512138" cy="369332"/>
          </a:xfrm>
          <a:prstGeom prst="rect">
            <a:avLst/>
          </a:prstGeom>
          <a:noFill/>
        </p:spPr>
        <p:txBody>
          <a:bodyPr wrap="square">
            <a:spAutoFit/>
          </a:bodyPr>
          <a:lstStyle/>
          <a:p>
            <a:r>
              <a:rPr lang="en-GB" dirty="0">
                <a:solidFill>
                  <a:schemeClr val="bg1"/>
                </a:solidFill>
              </a:rPr>
              <a:t>Develop future leaders</a:t>
            </a:r>
            <a:endParaRPr lang="en-GB" dirty="0"/>
          </a:p>
        </p:txBody>
      </p:sp>
    </p:spTree>
    <p:extLst>
      <p:ext uri="{BB962C8B-B14F-4D97-AF65-F5344CB8AC3E}">
        <p14:creationId xmlns:p14="http://schemas.microsoft.com/office/powerpoint/2010/main" val="204572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019EBF-E3C7-8AC9-522B-D50F7407E9E9}"/>
              </a:ext>
            </a:extLst>
          </p:cNvPr>
          <p:cNvPicPr>
            <a:picLocks noChangeAspect="1"/>
          </p:cNvPicPr>
          <p:nvPr/>
        </p:nvPicPr>
        <p:blipFill>
          <a:blip r:embed="rId2"/>
          <a:stretch>
            <a:fillRect/>
          </a:stretch>
        </p:blipFill>
        <p:spPr>
          <a:xfrm>
            <a:off x="0" y="0"/>
            <a:ext cx="12192000" cy="6830918"/>
          </a:xfrm>
          <a:prstGeom prst="rect">
            <a:avLst/>
          </a:prstGeom>
        </p:spPr>
      </p:pic>
      <p:pic>
        <p:nvPicPr>
          <p:cNvPr id="2050" name="Picture 2" descr="TEDxNHS 2018 Speaker nomination form Su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5925" y="6144127"/>
            <a:ext cx="2086075" cy="595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6C0DD2-69C8-EAF8-A5DA-C12FD5FD170C}"/>
              </a:ext>
            </a:extLst>
          </p:cNvPr>
          <p:cNvSpPr txBox="1"/>
          <p:nvPr/>
        </p:nvSpPr>
        <p:spPr>
          <a:xfrm>
            <a:off x="10105925" y="476138"/>
            <a:ext cx="1642470" cy="938719"/>
          </a:xfrm>
          <a:prstGeom prst="rect">
            <a:avLst/>
          </a:prstGeom>
          <a:solidFill>
            <a:schemeClr val="tx1"/>
          </a:solidFill>
        </p:spPr>
        <p:txBody>
          <a:bodyPr wrap="square" rtlCol="0">
            <a:spAutoFit/>
          </a:bodyPr>
          <a:lstStyle/>
          <a:p>
            <a:r>
              <a:rPr lang="en-GB" sz="1100" dirty="0">
                <a:solidFill>
                  <a:schemeClr val="bg1"/>
                </a:solidFill>
              </a:rPr>
              <a:t>Reconnected 2022</a:t>
            </a:r>
          </a:p>
          <a:p>
            <a:r>
              <a:rPr lang="en-GB" sz="1100" dirty="0">
                <a:solidFill>
                  <a:schemeClr val="bg1"/>
                </a:solidFill>
              </a:rPr>
              <a:t>Back for the first time in-person after the pandemic.</a:t>
            </a:r>
          </a:p>
          <a:p>
            <a:endParaRPr lang="en-GB" sz="1100" dirty="0">
              <a:solidFill>
                <a:schemeClr val="bg1"/>
              </a:solidFill>
            </a:endParaRPr>
          </a:p>
        </p:txBody>
      </p:sp>
      <p:sp>
        <p:nvSpPr>
          <p:cNvPr id="6" name="Rectangle 5">
            <a:extLst>
              <a:ext uri="{FF2B5EF4-FFF2-40B4-BE49-F238E27FC236}">
                <a16:creationId xmlns:a16="http://schemas.microsoft.com/office/drawing/2014/main" id="{1B5CCBEC-F90D-AE3C-CAC7-F7524CE0A2F1}"/>
              </a:ext>
            </a:extLst>
          </p:cNvPr>
          <p:cNvSpPr/>
          <p:nvPr/>
        </p:nvSpPr>
        <p:spPr>
          <a:xfrm>
            <a:off x="4351488" y="367880"/>
            <a:ext cx="3688423" cy="5978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D348935B-C5A1-43A8-F53B-490F42C465CC}"/>
              </a:ext>
            </a:extLst>
          </p:cNvPr>
          <p:cNvSpPr txBox="1">
            <a:spLocks/>
          </p:cNvSpPr>
          <p:nvPr/>
        </p:nvSpPr>
        <p:spPr>
          <a:xfrm>
            <a:off x="2752993" y="-717662"/>
            <a:ext cx="7000607"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bg1"/>
                </a:solidFill>
                <a:latin typeface="Helvetica" pitchFamily="2" charset="0"/>
                <a:ea typeface="Inter" panose="02000503000000020004" pitchFamily="2" charset="0"/>
              </a:rPr>
              <a:t>A brief roadmap of TEDxNHS…</a:t>
            </a:r>
          </a:p>
        </p:txBody>
      </p:sp>
    </p:spTree>
    <p:extLst>
      <p:ext uri="{BB962C8B-B14F-4D97-AF65-F5344CB8AC3E}">
        <p14:creationId xmlns:p14="http://schemas.microsoft.com/office/powerpoint/2010/main" val="212399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Ticket with solid fill">
            <a:extLst>
              <a:ext uri="{FF2B5EF4-FFF2-40B4-BE49-F238E27FC236}">
                <a16:creationId xmlns:a16="http://schemas.microsoft.com/office/drawing/2014/main" id="{9E48A435-D052-555D-D86F-18F9D18D49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721" y="4785930"/>
            <a:ext cx="544784" cy="544784"/>
          </a:xfrm>
          <a:prstGeom prst="rect">
            <a:avLst/>
          </a:prstGeom>
        </p:spPr>
      </p:pic>
      <p:pic>
        <p:nvPicPr>
          <p:cNvPr id="8" name="Graphic 7" descr="Online Network with solid fill">
            <a:extLst>
              <a:ext uri="{FF2B5EF4-FFF2-40B4-BE49-F238E27FC236}">
                <a16:creationId xmlns:a16="http://schemas.microsoft.com/office/drawing/2014/main" id="{5633B987-230E-4296-19B5-2096CC45F8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0342" y="2274471"/>
            <a:ext cx="544784" cy="544784"/>
          </a:xfrm>
          <a:prstGeom prst="rect">
            <a:avLst/>
          </a:prstGeom>
        </p:spPr>
      </p:pic>
      <p:pic>
        <p:nvPicPr>
          <p:cNvPr id="10" name="Graphic 9" descr="User network with solid fill">
            <a:extLst>
              <a:ext uri="{FF2B5EF4-FFF2-40B4-BE49-F238E27FC236}">
                <a16:creationId xmlns:a16="http://schemas.microsoft.com/office/drawing/2014/main" id="{F8238C43-E6E1-EABD-3538-E1BACDABCF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6592" y="4005907"/>
            <a:ext cx="544784" cy="544784"/>
          </a:xfrm>
          <a:prstGeom prst="rect">
            <a:avLst/>
          </a:prstGeom>
        </p:spPr>
      </p:pic>
      <p:pic>
        <p:nvPicPr>
          <p:cNvPr id="12" name="Graphic 11" descr="Lightbulb with solid fill">
            <a:extLst>
              <a:ext uri="{FF2B5EF4-FFF2-40B4-BE49-F238E27FC236}">
                <a16:creationId xmlns:a16="http://schemas.microsoft.com/office/drawing/2014/main" id="{6DDFDAC6-50B0-B464-C8B2-B264358F39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7714" y="3120787"/>
            <a:ext cx="544784" cy="544784"/>
          </a:xfrm>
          <a:prstGeom prst="rect">
            <a:avLst/>
          </a:prstGeom>
        </p:spPr>
      </p:pic>
      <p:pic>
        <p:nvPicPr>
          <p:cNvPr id="14" name="Graphic 13" descr="Open hand with plant with solid fill">
            <a:extLst>
              <a:ext uri="{FF2B5EF4-FFF2-40B4-BE49-F238E27FC236}">
                <a16:creationId xmlns:a16="http://schemas.microsoft.com/office/drawing/2014/main" id="{C8600A42-2F37-D264-A77C-AE05B25038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5799" y="1415984"/>
            <a:ext cx="544784" cy="544784"/>
          </a:xfrm>
          <a:prstGeom prst="rect">
            <a:avLst/>
          </a:prstGeom>
        </p:spPr>
      </p:pic>
      <p:sp>
        <p:nvSpPr>
          <p:cNvPr id="15" name="Title 1">
            <a:extLst>
              <a:ext uri="{FF2B5EF4-FFF2-40B4-BE49-F238E27FC236}">
                <a16:creationId xmlns:a16="http://schemas.microsoft.com/office/drawing/2014/main" id="{01F3AF88-13D5-3072-94B0-4C179B433BF0}"/>
              </a:ext>
            </a:extLst>
          </p:cNvPr>
          <p:cNvSpPr>
            <a:spLocks noGrp="1"/>
          </p:cNvSpPr>
          <p:nvPr>
            <p:ph type="ctrTitle"/>
          </p:nvPr>
        </p:nvSpPr>
        <p:spPr>
          <a:xfrm>
            <a:off x="256373" y="174170"/>
            <a:ext cx="13032336" cy="827943"/>
          </a:xfrm>
        </p:spPr>
        <p:txBody>
          <a:bodyPr>
            <a:normAutofit/>
          </a:bodyPr>
          <a:lstStyle/>
          <a:p>
            <a:pPr algn="l"/>
            <a:r>
              <a:rPr lang="en-GB" sz="3600" b="1" dirty="0">
                <a:solidFill>
                  <a:schemeClr val="bg1"/>
                </a:solidFill>
                <a:latin typeface="Helvetica" pitchFamily="2" charset="0"/>
                <a:ea typeface="Inter" panose="02000503000000020004" pitchFamily="2" charset="0"/>
              </a:rPr>
              <a:t>Benefits to Organisations</a:t>
            </a:r>
          </a:p>
        </p:txBody>
      </p:sp>
      <p:sp>
        <p:nvSpPr>
          <p:cNvPr id="25" name="TextBox 24">
            <a:extLst>
              <a:ext uri="{FF2B5EF4-FFF2-40B4-BE49-F238E27FC236}">
                <a16:creationId xmlns:a16="http://schemas.microsoft.com/office/drawing/2014/main" id="{12875211-D5C1-015C-2FF9-D11121F37830}"/>
              </a:ext>
            </a:extLst>
          </p:cNvPr>
          <p:cNvSpPr txBox="1"/>
          <p:nvPr/>
        </p:nvSpPr>
        <p:spPr>
          <a:xfrm>
            <a:off x="1143531" y="1298841"/>
            <a:ext cx="10869503" cy="4031873"/>
          </a:xfrm>
          <a:prstGeom prst="rect">
            <a:avLst/>
          </a:prstGeom>
          <a:noFill/>
        </p:spPr>
        <p:txBody>
          <a:bodyPr wrap="square">
            <a:spAutoFit/>
          </a:bodyPr>
          <a:lstStyle/>
          <a:p>
            <a:r>
              <a:rPr lang="en-GB" sz="1600" b="1" dirty="0">
                <a:solidFill>
                  <a:srgbClr val="EB0028"/>
                </a:solidFill>
                <a:latin typeface="Helvetica" pitchFamily="2" charset="0"/>
                <a:ea typeface="Inter" panose="02000503000000020004" pitchFamily="2" charset="0"/>
              </a:rPr>
              <a:t>Corporate responsibility </a:t>
            </a:r>
            <a:r>
              <a:rPr lang="en-GB" sz="1600" dirty="0">
                <a:solidFill>
                  <a:schemeClr val="bg1"/>
                </a:solidFill>
                <a:latin typeface="Helvetica" pitchFamily="2" charset="0"/>
                <a:ea typeface="Inter" panose="02000503000000020004" pitchFamily="2" charset="0"/>
              </a:rPr>
              <a:t>- Ability to demonstrate your social values helping boost morale and aid both employees and employers in healthcare to share ideas, innovate and support healthcare professionals to feel more connected to the world around them.</a:t>
            </a:r>
          </a:p>
          <a:p>
            <a:endParaRPr lang="en-GB" sz="1600" dirty="0">
              <a:solidFill>
                <a:schemeClr val="bg1"/>
              </a:solidFill>
              <a:latin typeface="Helvetica" pitchFamily="2" charset="0"/>
              <a:ea typeface="Inter" panose="02000503000000020004" pitchFamily="2" charset="0"/>
            </a:endParaRPr>
          </a:p>
          <a:p>
            <a:r>
              <a:rPr lang="en-GB" sz="1600" b="1" dirty="0">
                <a:solidFill>
                  <a:srgbClr val="FF0000"/>
                </a:solidFill>
                <a:latin typeface="Helvetica" pitchFamily="2" charset="0"/>
                <a:ea typeface="Inter" panose="02000503000000020004" pitchFamily="2" charset="0"/>
              </a:rPr>
              <a:t>Social Media Coverage </a:t>
            </a:r>
            <a:r>
              <a:rPr lang="en-GB" sz="1600" b="1" dirty="0">
                <a:solidFill>
                  <a:schemeClr val="bg1"/>
                </a:solidFill>
                <a:latin typeface="Helvetica" pitchFamily="2" charset="0"/>
                <a:ea typeface="Inter" panose="02000503000000020004" pitchFamily="2" charset="0"/>
              </a:rPr>
              <a:t>- </a:t>
            </a:r>
            <a:r>
              <a:rPr lang="en-GB" sz="1600" dirty="0">
                <a:solidFill>
                  <a:schemeClr val="bg1"/>
                </a:solidFill>
                <a:latin typeface="Helvetica" pitchFamily="2" charset="0"/>
                <a:ea typeface="Inter" panose="02000503000000020004" pitchFamily="2" charset="0"/>
              </a:rPr>
              <a:t>Your organisation logo will be displayed on the introduction slide included in all of the talks from this year’s event and potentially shared with 34 million innovators across the world.</a:t>
            </a:r>
          </a:p>
          <a:p>
            <a:endParaRPr lang="en-GB" sz="1600" dirty="0">
              <a:solidFill>
                <a:srgbClr val="FF0000"/>
              </a:solidFill>
              <a:latin typeface="Helvetica" pitchFamily="2" charset="0"/>
              <a:ea typeface="Inter" panose="02000503000000020004" pitchFamily="2" charset="0"/>
            </a:endParaRPr>
          </a:p>
          <a:p>
            <a:r>
              <a:rPr lang="en-GB" sz="1600" b="1" dirty="0">
                <a:solidFill>
                  <a:srgbClr val="FF0000"/>
                </a:solidFill>
                <a:latin typeface="Helvetica" pitchFamily="2" charset="0"/>
                <a:ea typeface="Inter" panose="02000503000000020004" pitchFamily="2" charset="0"/>
              </a:rPr>
              <a:t>Delivering powerful ideas in your own organisation </a:t>
            </a:r>
            <a:r>
              <a:rPr lang="en-GB" sz="1600" dirty="0">
                <a:solidFill>
                  <a:schemeClr val="bg1"/>
                </a:solidFill>
                <a:latin typeface="Helvetica" pitchFamily="2" charset="0"/>
                <a:ea typeface="Inter" panose="02000503000000020004" pitchFamily="2" charset="0"/>
              </a:rPr>
              <a:t>- The TEDxNHS team has cultivated a highly skilled group of speaker coach-curators. As a partner your organisation will have an opportunity to access unique training/consultation on how to craft and deliver a powerful ‘idea’ from the stage. </a:t>
            </a:r>
          </a:p>
          <a:p>
            <a:endParaRPr lang="en-GB" sz="1600" dirty="0">
              <a:solidFill>
                <a:schemeClr val="bg1"/>
              </a:solidFill>
              <a:latin typeface="Helvetica" pitchFamily="2" charset="0"/>
              <a:ea typeface="Inter" panose="02000503000000020004" pitchFamily="2" charset="0"/>
            </a:endParaRPr>
          </a:p>
          <a:p>
            <a:r>
              <a:rPr lang="en-GB" sz="1600" b="1" dirty="0">
                <a:solidFill>
                  <a:srgbClr val="FF0000"/>
                </a:solidFill>
                <a:latin typeface="Helvetica" pitchFamily="2" charset="0"/>
                <a:ea typeface="Inter" panose="02000503000000020004" pitchFamily="2" charset="0"/>
              </a:rPr>
              <a:t>Networking opportunities </a:t>
            </a:r>
            <a:r>
              <a:rPr lang="en-GB" sz="1600" dirty="0">
                <a:solidFill>
                  <a:schemeClr val="bg1"/>
                </a:solidFill>
                <a:latin typeface="Helvetica" pitchFamily="2" charset="0"/>
                <a:ea typeface="Inter" panose="02000503000000020004" pitchFamily="2" charset="0"/>
              </a:rPr>
              <a:t>- Our partners receive special invitation to our smaller ‘friends of the family’ events where there is opportunity for us to connect meaningfully and cross pollinate our ideas and thoughts.</a:t>
            </a:r>
          </a:p>
          <a:p>
            <a:endParaRPr lang="en-GB" sz="1600" dirty="0">
              <a:solidFill>
                <a:srgbClr val="FF0000"/>
              </a:solidFill>
              <a:latin typeface="Helvetica" pitchFamily="2" charset="0"/>
              <a:ea typeface="Inter" panose="02000503000000020004" pitchFamily="2" charset="0"/>
            </a:endParaRPr>
          </a:p>
          <a:p>
            <a:r>
              <a:rPr lang="en-GB" sz="1600" b="1" dirty="0">
                <a:solidFill>
                  <a:srgbClr val="FF0000"/>
                </a:solidFill>
                <a:latin typeface="Helvetica" pitchFamily="2" charset="0"/>
                <a:ea typeface="Inter" panose="02000503000000020004" pitchFamily="2" charset="0"/>
              </a:rPr>
              <a:t>Access All Areas Partner tickets </a:t>
            </a:r>
            <a:r>
              <a:rPr lang="en-GB" sz="1600" dirty="0">
                <a:solidFill>
                  <a:schemeClr val="bg1"/>
                </a:solidFill>
                <a:latin typeface="Helvetica" pitchFamily="2" charset="0"/>
                <a:ea typeface="Inter" panose="02000503000000020004" pitchFamily="2" charset="0"/>
              </a:rPr>
              <a:t>- Our partners will receive tickets to the event and can come to hear the ideas as they are delivered, ensuring that you are the first to hear them. Join us in the partners and speakers seating area.</a:t>
            </a:r>
          </a:p>
        </p:txBody>
      </p:sp>
    </p:spTree>
    <p:extLst>
      <p:ext uri="{BB962C8B-B14F-4D97-AF65-F5344CB8AC3E}">
        <p14:creationId xmlns:p14="http://schemas.microsoft.com/office/powerpoint/2010/main" val="159829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7062" y="471298"/>
            <a:ext cx="9058777" cy="3816429"/>
          </a:xfrm>
          <a:prstGeom prst="rect">
            <a:avLst/>
          </a:prstGeom>
          <a:noFill/>
        </p:spPr>
        <p:txBody>
          <a:bodyPr wrap="square" rtlCol="0">
            <a:spAutoFit/>
          </a:bodyPr>
          <a:lstStyle/>
          <a:p>
            <a:r>
              <a:rPr lang="en-GB" sz="3200" b="1" dirty="0">
                <a:solidFill>
                  <a:schemeClr val="bg1"/>
                </a:solidFill>
                <a:latin typeface="Inter" panose="02000503000000020004" pitchFamily="2" charset="0"/>
                <a:ea typeface="Inter" panose="02000503000000020004" pitchFamily="2" charset="0"/>
              </a:rPr>
              <a:t>Examples of TEDxNHS talks </a:t>
            </a:r>
          </a:p>
          <a:p>
            <a:endParaRPr lang="en-GB" sz="2800" b="1" dirty="0">
              <a:solidFill>
                <a:schemeClr val="bg1"/>
              </a:solidFill>
            </a:endParaRPr>
          </a:p>
          <a:p>
            <a:endParaRPr lang="en-GB" dirty="0"/>
          </a:p>
          <a:p>
            <a:r>
              <a:rPr lang="en-GB" sz="3200" b="1" dirty="0">
                <a:solidFill>
                  <a:srgbClr val="FF0000"/>
                </a:solidFill>
                <a:latin typeface="Helvetica" pitchFamily="2" charset="0"/>
                <a:ea typeface="Inter" panose="02000503000000020004" pitchFamily="2" charset="0"/>
              </a:rPr>
              <a:t>2022 </a:t>
            </a:r>
            <a:r>
              <a:rPr lang="en-GB" sz="2000" b="1" dirty="0">
                <a:solidFill>
                  <a:schemeClr val="bg1"/>
                </a:solidFill>
                <a:latin typeface="Helvetica" pitchFamily="2" charset="0"/>
                <a:ea typeface="Inter" panose="02000503000000020004" pitchFamily="2" charset="0"/>
              </a:rPr>
              <a:t>– </a:t>
            </a:r>
            <a:r>
              <a:rPr lang="en-GB" sz="2000" dirty="0">
                <a:solidFill>
                  <a:schemeClr val="bg1"/>
                </a:solidFill>
                <a:latin typeface="Helvetica" pitchFamily="2" charset="0"/>
                <a:ea typeface="Inter" panose="02000503000000020004" pitchFamily="2" charset="0"/>
              </a:rPr>
              <a:t>Hannah Kirkbride – </a:t>
            </a:r>
            <a:r>
              <a:rPr lang="en-GB" sz="2000" dirty="0">
                <a:solidFill>
                  <a:schemeClr val="bg1"/>
                </a:solidFill>
                <a:latin typeface="Helvetica" pitchFamily="2" charset="0"/>
                <a:ea typeface="Inter" panose="02000503000000020004" pitchFamily="2" charset="0"/>
                <a:hlinkClick r:id="rId2"/>
              </a:rPr>
              <a:t>The cliff edge of care</a:t>
            </a:r>
            <a:endParaRPr lang="en-GB" sz="2000" dirty="0">
              <a:solidFill>
                <a:schemeClr val="bg1"/>
              </a:solidFill>
              <a:latin typeface="Helvetica" pitchFamily="2" charset="0"/>
              <a:ea typeface="Inter" panose="02000503000000020004" pitchFamily="2" charset="0"/>
            </a:endParaRPr>
          </a:p>
          <a:p>
            <a:r>
              <a:rPr lang="en-GB" sz="3200" b="1" dirty="0">
                <a:solidFill>
                  <a:srgbClr val="FF0000"/>
                </a:solidFill>
                <a:latin typeface="Helvetica" pitchFamily="2" charset="0"/>
                <a:ea typeface="Inter" panose="02000503000000020004" pitchFamily="2" charset="0"/>
              </a:rPr>
              <a:t>2019 </a:t>
            </a:r>
            <a:r>
              <a:rPr lang="en-GB" sz="2000" b="1" dirty="0">
                <a:solidFill>
                  <a:schemeClr val="bg1"/>
                </a:solidFill>
                <a:latin typeface="Helvetica" pitchFamily="2" charset="0"/>
                <a:ea typeface="Inter" panose="02000503000000020004" pitchFamily="2" charset="0"/>
              </a:rPr>
              <a:t>– </a:t>
            </a:r>
            <a:r>
              <a:rPr lang="en-GB" sz="2000" dirty="0">
                <a:solidFill>
                  <a:schemeClr val="bg1"/>
                </a:solidFill>
                <a:latin typeface="Helvetica" pitchFamily="2" charset="0"/>
                <a:ea typeface="Inter" panose="02000503000000020004" pitchFamily="2" charset="0"/>
              </a:rPr>
              <a:t>Kate Morrissey – </a:t>
            </a:r>
            <a:r>
              <a:rPr lang="en-GB" sz="2000" dirty="0">
                <a:solidFill>
                  <a:schemeClr val="bg1"/>
                </a:solidFill>
                <a:latin typeface="Helvetica" pitchFamily="2" charset="0"/>
                <a:ea typeface="Inter" panose="02000503000000020004" pitchFamily="2" charset="0"/>
                <a:hlinkClick r:id="rId3"/>
              </a:rPr>
              <a:t>Do we truly believe in rehabilitation?</a:t>
            </a:r>
            <a:endParaRPr lang="en-GB" sz="3200" b="1" dirty="0">
              <a:solidFill>
                <a:srgbClr val="FF0000"/>
              </a:solidFill>
              <a:latin typeface="Helvetica" pitchFamily="2" charset="0"/>
              <a:ea typeface="Inter" panose="02000503000000020004" pitchFamily="2" charset="0"/>
            </a:endParaRPr>
          </a:p>
          <a:p>
            <a:r>
              <a:rPr lang="en-GB" sz="3200" b="1" dirty="0">
                <a:solidFill>
                  <a:srgbClr val="FF0000"/>
                </a:solidFill>
                <a:latin typeface="Helvetica" pitchFamily="2" charset="0"/>
                <a:ea typeface="Inter" panose="02000503000000020004" pitchFamily="2" charset="0"/>
              </a:rPr>
              <a:t>2018 </a:t>
            </a:r>
            <a:r>
              <a:rPr lang="en-GB" sz="2000" b="1" dirty="0">
                <a:solidFill>
                  <a:schemeClr val="bg1"/>
                </a:solidFill>
                <a:latin typeface="Helvetica" pitchFamily="2" charset="0"/>
                <a:ea typeface="Inter" panose="02000503000000020004" pitchFamily="2" charset="0"/>
              </a:rPr>
              <a:t>–</a:t>
            </a:r>
            <a:r>
              <a:rPr lang="en-GB" sz="2000" dirty="0">
                <a:solidFill>
                  <a:schemeClr val="bg1"/>
                </a:solidFill>
                <a:latin typeface="Helvetica" pitchFamily="2" charset="0"/>
                <a:ea typeface="Inter" panose="02000503000000020004" pitchFamily="2" charset="0"/>
              </a:rPr>
              <a:t> Chris Turner – </a:t>
            </a:r>
            <a:r>
              <a:rPr lang="en-GB" sz="2000" u="sng" dirty="0">
                <a:solidFill>
                  <a:srgbClr val="0563C1"/>
                </a:solidFill>
                <a:latin typeface="Helvetica" pitchFamily="2" charset="0"/>
                <a:ea typeface="Inter" panose="02000503000000020004" pitchFamily="2" charset="0"/>
              </a:rPr>
              <a:t>Civility saves lives</a:t>
            </a:r>
            <a:endParaRPr lang="en-GB" sz="3200" b="1" dirty="0">
              <a:solidFill>
                <a:srgbClr val="FF0000"/>
              </a:solidFill>
              <a:latin typeface="Helvetica" pitchFamily="2" charset="0"/>
              <a:ea typeface="Inter" panose="02000503000000020004" pitchFamily="2" charset="0"/>
            </a:endParaRPr>
          </a:p>
          <a:p>
            <a:r>
              <a:rPr lang="en-GB" sz="3200" b="1" dirty="0">
                <a:solidFill>
                  <a:srgbClr val="FF0000"/>
                </a:solidFill>
                <a:latin typeface="Helvetica" pitchFamily="2" charset="0"/>
                <a:ea typeface="Inter" panose="02000503000000020004" pitchFamily="2" charset="0"/>
              </a:rPr>
              <a:t>2017 </a:t>
            </a:r>
            <a:r>
              <a:rPr lang="en-GB" sz="2000" b="1" dirty="0">
                <a:solidFill>
                  <a:schemeClr val="bg1"/>
                </a:solidFill>
                <a:latin typeface="Helvetica" pitchFamily="2" charset="0"/>
                <a:ea typeface="Inter" panose="02000503000000020004" pitchFamily="2" charset="0"/>
              </a:rPr>
              <a:t>– </a:t>
            </a:r>
            <a:r>
              <a:rPr lang="en-GB" sz="2000" dirty="0">
                <a:solidFill>
                  <a:schemeClr val="bg1"/>
                </a:solidFill>
                <a:latin typeface="Helvetica" pitchFamily="2" charset="0"/>
                <a:ea typeface="Inter" panose="02000503000000020004" pitchFamily="2" charset="0"/>
              </a:rPr>
              <a:t>Simon </a:t>
            </a:r>
            <a:r>
              <a:rPr lang="en-GB" sz="2000" dirty="0" err="1">
                <a:solidFill>
                  <a:schemeClr val="bg1"/>
                </a:solidFill>
                <a:latin typeface="Helvetica" pitchFamily="2" charset="0"/>
                <a:ea typeface="Inter" panose="02000503000000020004" pitchFamily="2" charset="0"/>
              </a:rPr>
              <a:t>Flemming</a:t>
            </a:r>
            <a:r>
              <a:rPr lang="en-GB" sz="2000" dirty="0">
                <a:solidFill>
                  <a:schemeClr val="bg1"/>
                </a:solidFill>
                <a:latin typeface="Helvetica" pitchFamily="2" charset="0"/>
                <a:ea typeface="Inter" panose="02000503000000020004" pitchFamily="2" charset="0"/>
              </a:rPr>
              <a:t> – </a:t>
            </a:r>
            <a:r>
              <a:rPr lang="en-GB" sz="2000" u="sng" dirty="0">
                <a:solidFill>
                  <a:srgbClr val="0563C1"/>
                </a:solidFill>
                <a:latin typeface="Helvetica" pitchFamily="2" charset="0"/>
                <a:ea typeface="Inter" panose="02000503000000020004" pitchFamily="2" charset="0"/>
              </a:rPr>
              <a:t>The era of the bully is over </a:t>
            </a:r>
            <a:endParaRPr lang="en-GB" sz="2000" u="sng" dirty="0">
              <a:solidFill>
                <a:schemeClr val="bg1"/>
              </a:solidFill>
              <a:latin typeface="Helvetica" pitchFamily="2" charset="0"/>
              <a:ea typeface="Inter" panose="02000503000000020004" pitchFamily="2" charset="0"/>
            </a:endParaRPr>
          </a:p>
          <a:p>
            <a:endParaRPr lang="en-GB" dirty="0">
              <a:solidFill>
                <a:srgbClr val="FF0000"/>
              </a:solidFill>
            </a:endParaRPr>
          </a:p>
          <a:p>
            <a:endParaRPr lang="en-GB" dirty="0"/>
          </a:p>
        </p:txBody>
      </p:sp>
      <p:pic>
        <p:nvPicPr>
          <p:cNvPr id="6" name="Picture 5">
            <a:extLst>
              <a:ext uri="{FF2B5EF4-FFF2-40B4-BE49-F238E27FC236}">
                <a16:creationId xmlns:a16="http://schemas.microsoft.com/office/drawing/2014/main" id="{C13DE25E-4427-A624-A0DD-974F74DBDD21}"/>
              </a:ext>
            </a:extLst>
          </p:cNvPr>
          <p:cNvPicPr>
            <a:picLocks noChangeAspect="1"/>
          </p:cNvPicPr>
          <p:nvPr/>
        </p:nvPicPr>
        <p:blipFill>
          <a:blip r:embed="rId4"/>
          <a:stretch>
            <a:fillRect/>
          </a:stretch>
        </p:blipFill>
        <p:spPr>
          <a:xfrm>
            <a:off x="347393" y="297061"/>
            <a:ext cx="2524125" cy="1421865"/>
          </a:xfrm>
          <a:prstGeom prst="rect">
            <a:avLst/>
          </a:prstGeom>
        </p:spPr>
      </p:pic>
      <p:pic>
        <p:nvPicPr>
          <p:cNvPr id="8" name="Picture 7">
            <a:extLst>
              <a:ext uri="{FF2B5EF4-FFF2-40B4-BE49-F238E27FC236}">
                <a16:creationId xmlns:a16="http://schemas.microsoft.com/office/drawing/2014/main" id="{D95C4209-A365-F0C3-EFF9-5AF9DB2A0942}"/>
              </a:ext>
            </a:extLst>
          </p:cNvPr>
          <p:cNvPicPr>
            <a:picLocks noChangeAspect="1"/>
          </p:cNvPicPr>
          <p:nvPr/>
        </p:nvPicPr>
        <p:blipFill>
          <a:blip r:embed="rId5"/>
          <a:stretch>
            <a:fillRect/>
          </a:stretch>
        </p:blipFill>
        <p:spPr>
          <a:xfrm>
            <a:off x="329193" y="2007135"/>
            <a:ext cx="2538143" cy="1421865"/>
          </a:xfrm>
          <a:prstGeom prst="rect">
            <a:avLst/>
          </a:prstGeom>
        </p:spPr>
      </p:pic>
      <p:pic>
        <p:nvPicPr>
          <p:cNvPr id="10" name="Picture 9">
            <a:extLst>
              <a:ext uri="{FF2B5EF4-FFF2-40B4-BE49-F238E27FC236}">
                <a16:creationId xmlns:a16="http://schemas.microsoft.com/office/drawing/2014/main" id="{5566C640-3A97-2374-27CD-57DFDF92E62F}"/>
              </a:ext>
            </a:extLst>
          </p:cNvPr>
          <p:cNvPicPr>
            <a:picLocks noChangeAspect="1"/>
          </p:cNvPicPr>
          <p:nvPr/>
        </p:nvPicPr>
        <p:blipFill>
          <a:blip r:embed="rId6"/>
          <a:stretch>
            <a:fillRect/>
          </a:stretch>
        </p:blipFill>
        <p:spPr>
          <a:xfrm>
            <a:off x="337556" y="3609688"/>
            <a:ext cx="2595302" cy="1421866"/>
          </a:xfrm>
          <a:prstGeom prst="rect">
            <a:avLst/>
          </a:prstGeom>
        </p:spPr>
      </p:pic>
      <p:pic>
        <p:nvPicPr>
          <p:cNvPr id="12" name="Picture 11">
            <a:extLst>
              <a:ext uri="{FF2B5EF4-FFF2-40B4-BE49-F238E27FC236}">
                <a16:creationId xmlns:a16="http://schemas.microsoft.com/office/drawing/2014/main" id="{72C8D787-79E1-D4B9-5B4D-C8A9CFF0A6B6}"/>
              </a:ext>
            </a:extLst>
          </p:cNvPr>
          <p:cNvPicPr>
            <a:picLocks noChangeAspect="1"/>
          </p:cNvPicPr>
          <p:nvPr/>
        </p:nvPicPr>
        <p:blipFill>
          <a:blip r:embed="rId7"/>
          <a:stretch>
            <a:fillRect/>
          </a:stretch>
        </p:blipFill>
        <p:spPr>
          <a:xfrm>
            <a:off x="337556" y="5212243"/>
            <a:ext cx="2529780" cy="1424614"/>
          </a:xfrm>
          <a:prstGeom prst="rect">
            <a:avLst/>
          </a:prstGeom>
        </p:spPr>
      </p:pic>
    </p:spTree>
    <p:extLst>
      <p:ext uri="{BB962C8B-B14F-4D97-AF65-F5344CB8AC3E}">
        <p14:creationId xmlns:p14="http://schemas.microsoft.com/office/powerpoint/2010/main" val="2751679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C82D03-18CF-D5DE-37B6-2FEBF82ECFEC}"/>
              </a:ext>
            </a:extLst>
          </p:cNvPr>
          <p:cNvSpPr txBox="1"/>
          <p:nvPr/>
        </p:nvSpPr>
        <p:spPr>
          <a:xfrm>
            <a:off x="400831" y="1592604"/>
            <a:ext cx="4659684" cy="2492990"/>
          </a:xfrm>
          <a:prstGeom prst="rect">
            <a:avLst/>
          </a:prstGeom>
          <a:noFill/>
        </p:spPr>
        <p:txBody>
          <a:bodyPr wrap="square">
            <a:spAutoFit/>
          </a:bodyPr>
          <a:lstStyle/>
          <a:p>
            <a:pPr rtl="0">
              <a:spcBef>
                <a:spcPts val="0"/>
              </a:spcBef>
              <a:spcAft>
                <a:spcPts val="0"/>
              </a:spcAft>
            </a:pPr>
            <a:r>
              <a:rPr lang="en-GB" sz="6000" b="1" i="0" u="none" strike="noStrike" dirty="0">
                <a:solidFill>
                  <a:srgbClr val="FF0000"/>
                </a:solidFill>
                <a:effectLst/>
                <a:latin typeface="Helvetica" pitchFamily="2" charset="0"/>
                <a:ea typeface="Inter" panose="02000503000000020004" pitchFamily="2" charset="0"/>
              </a:rPr>
              <a:t>Any questions?</a:t>
            </a:r>
            <a:endParaRPr lang="en-GB" sz="6000" b="1" dirty="0">
              <a:effectLst/>
              <a:latin typeface="Helvetica" pitchFamily="2" charset="0"/>
              <a:ea typeface="Inter" panose="02000503000000020004" pitchFamily="2" charset="0"/>
            </a:endParaRPr>
          </a:p>
          <a:p>
            <a:br>
              <a:rPr lang="en-GB" dirty="0">
                <a:latin typeface="Inter" panose="02000503000000020004" pitchFamily="2" charset="0"/>
                <a:ea typeface="Inter" panose="02000503000000020004" pitchFamily="2" charset="0"/>
              </a:rPr>
            </a:br>
            <a:endParaRPr lang="en-GB"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2983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589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668</Words>
  <Application>Microsoft Macintosh PowerPoint</Application>
  <PresentationFormat>Widescreen</PresentationFormat>
  <Paragraphs>48</Paragraphs>
  <Slides>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Helvetica</vt:lpstr>
      <vt:lpstr>Inter</vt:lpstr>
      <vt:lpstr>Office Theme</vt:lpstr>
      <vt:lpstr>Introduction</vt:lpstr>
      <vt:lpstr>PowerPoint Presentation</vt:lpstr>
      <vt:lpstr>PowerPoint Presentation</vt:lpstr>
      <vt:lpstr>PowerPoint Presentation</vt:lpstr>
      <vt:lpstr>PowerPoint Presentation</vt:lpstr>
      <vt:lpstr>Benefits to Organisations</vt:lpstr>
      <vt:lpstr>PowerPoint Presentation</vt:lpstr>
      <vt:lpstr>PowerPoint Presentation</vt:lpstr>
      <vt:lpstr>PowerPoint Presentation</vt:lpstr>
    </vt:vector>
  </TitlesOfParts>
  <Company>Imperial College Healthcare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Prinsley, Alex</dc:creator>
  <cp:lastModifiedBy>Mark Biddle</cp:lastModifiedBy>
  <cp:revision>22</cp:revision>
  <dcterms:created xsi:type="dcterms:W3CDTF">2023-01-27T16:12:11Z</dcterms:created>
  <dcterms:modified xsi:type="dcterms:W3CDTF">2023-02-17T16:54:39Z</dcterms:modified>
</cp:coreProperties>
</file>